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7" r:id="rId2"/>
    <p:sldId id="280" r:id="rId3"/>
    <p:sldId id="281" r:id="rId4"/>
    <p:sldId id="282" r:id="rId5"/>
    <p:sldId id="283" r:id="rId6"/>
    <p:sldId id="284" r:id="rId7"/>
    <p:sldId id="285" r:id="rId8"/>
    <p:sldId id="286" r:id="rId9"/>
    <p:sldId id="287" r:id="rId10"/>
    <p:sldId id="288" r:id="rId11"/>
    <p:sldId id="289" r:id="rId12"/>
    <p:sldId id="290" r:id="rId13"/>
    <p:sldId id="291" r:id="rId14"/>
    <p:sldId id="292" r:id="rId15"/>
    <p:sldId id="294" r:id="rId16"/>
    <p:sldId id="295" r:id="rId17"/>
    <p:sldId id="296" r:id="rId18"/>
    <p:sldId id="293" r:id="rId19"/>
    <p:sldId id="257" r:id="rId20"/>
    <p:sldId id="259" r:id="rId21"/>
    <p:sldId id="258" r:id="rId22"/>
    <p:sldId id="260" r:id="rId23"/>
    <p:sldId id="261" r:id="rId24"/>
    <p:sldId id="277" r:id="rId25"/>
    <p:sldId id="262" r:id="rId26"/>
    <p:sldId id="263" r:id="rId27"/>
    <p:sldId id="264" r:id="rId28"/>
    <p:sldId id="265" r:id="rId29"/>
    <p:sldId id="276" r:id="rId30"/>
    <p:sldId id="267" r:id="rId31"/>
    <p:sldId id="268" r:id="rId32"/>
    <p:sldId id="269" r:id="rId33"/>
    <p:sldId id="266" r:id="rId34"/>
    <p:sldId id="271" r:id="rId35"/>
    <p:sldId id="278" r:id="rId36"/>
    <p:sldId id="272" r:id="rId37"/>
    <p:sldId id="270" r:id="rId38"/>
    <p:sldId id="273" r:id="rId39"/>
    <p:sldId id="274" r:id="rId40"/>
    <p:sldId id="279" r:id="rId41"/>
    <p:sldId id="275" r:id="rId4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CD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43E9D-0279-4832-B7E1-CE398BF3D2B2}" type="datetimeFigureOut">
              <a:rPr lang="ru-RU" smtClean="0"/>
              <a:t>28.11.2018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53D92-141A-411F-930C-30249F1348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162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43E9D-0279-4832-B7E1-CE398BF3D2B2}" type="datetimeFigureOut">
              <a:rPr lang="ru-RU" smtClean="0"/>
              <a:t>28.11.2018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53D92-141A-411F-930C-30249F1348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6348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43E9D-0279-4832-B7E1-CE398BF3D2B2}" type="datetimeFigureOut">
              <a:rPr lang="ru-RU" smtClean="0"/>
              <a:t>28.11.2018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53D92-141A-411F-930C-30249F1348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9157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43E9D-0279-4832-B7E1-CE398BF3D2B2}" type="datetimeFigureOut">
              <a:rPr lang="ru-RU" smtClean="0"/>
              <a:t>28.11.2018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53D92-141A-411F-930C-30249F1348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2919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43E9D-0279-4832-B7E1-CE398BF3D2B2}" type="datetimeFigureOut">
              <a:rPr lang="ru-RU" smtClean="0"/>
              <a:t>28.11.2018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53D92-141A-411F-930C-30249F1348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5911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43E9D-0279-4832-B7E1-CE398BF3D2B2}" type="datetimeFigureOut">
              <a:rPr lang="ru-RU" smtClean="0"/>
              <a:t>28.11.2018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53D92-141A-411F-930C-30249F1348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226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43E9D-0279-4832-B7E1-CE398BF3D2B2}" type="datetimeFigureOut">
              <a:rPr lang="ru-RU" smtClean="0"/>
              <a:t>28.11.2018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53D92-141A-411F-930C-30249F1348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2884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43E9D-0279-4832-B7E1-CE398BF3D2B2}" type="datetimeFigureOut">
              <a:rPr lang="ru-RU" smtClean="0"/>
              <a:t>28.11.2018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53D92-141A-411F-930C-30249F1348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3513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43E9D-0279-4832-B7E1-CE398BF3D2B2}" type="datetimeFigureOut">
              <a:rPr lang="ru-RU" smtClean="0"/>
              <a:t>28.11.2018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53D92-141A-411F-930C-30249F1348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1310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43E9D-0279-4832-B7E1-CE398BF3D2B2}" type="datetimeFigureOut">
              <a:rPr lang="ru-RU" smtClean="0"/>
              <a:t>28.11.2018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53D92-141A-411F-930C-30249F1348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1172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43E9D-0279-4832-B7E1-CE398BF3D2B2}" type="datetimeFigureOut">
              <a:rPr lang="ru-RU" smtClean="0"/>
              <a:t>28.11.2018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53D92-141A-411F-930C-30249F1348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3463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43E9D-0279-4832-B7E1-CE398BF3D2B2}" type="datetimeFigureOut">
              <a:rPr lang="ru-RU" smtClean="0"/>
              <a:t>28.11.2018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253D92-141A-411F-930C-30249F1348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1219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ndroid.com/training/testing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developer.android.com/guide/practices/responsivenes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ndroid.com/training/testing/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ource.android.com/source/index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training/testing/espresso/cheat-sheet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training/testing/espresso/cheat-sheet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ndroid.com/training/testing/espresso/recipes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eclipse.org/mobile/" TargetMode="External"/><Relationship Id="rId2" Type="http://schemas.openxmlformats.org/officeDocument/2006/relationships/hyperlink" Target="http://developer.android.com/sdk/index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oracle.com/technetwork/java/javase/downloads/jdk7-downloads-1880260.html" TargetMode="External"/><Relationship Id="rId4" Type="http://schemas.openxmlformats.org/officeDocument/2006/relationships/hyperlink" Target="https://dl-ssl.google.com/android/eclipse/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ru-RU" altLang="ru-RU" dirty="0"/>
              <a:t>Проектирование мобильных приложений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83632" y="3886201"/>
            <a:ext cx="6624736" cy="766763"/>
          </a:xfrm>
        </p:spPr>
        <p:txBody>
          <a:bodyPr rtlCol="0">
            <a:normAutofit/>
          </a:bodyPr>
          <a:lstStyle/>
          <a:p>
            <a:pPr>
              <a:defRPr/>
            </a:pPr>
            <a:r>
              <a:rPr lang="en-US" dirty="0"/>
              <a:t>Android: </a:t>
            </a:r>
            <a:r>
              <a:rPr lang="ru-RU" dirty="0" smtClean="0"/>
              <a:t>тестирование приложений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E1525F-AE57-4A7E-A114-4C830DD60F49}" type="slidenum">
              <a:rPr lang="en-US"/>
              <a:pPr>
                <a:defRPr/>
              </a:pPr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Creative Commons Attribution-</a:t>
            </a:r>
            <a:r>
              <a:rPr lang="en-US" dirty="0" err="1"/>
              <a:t>ShareAlike</a:t>
            </a:r>
            <a:r>
              <a:rPr lang="en-US" dirty="0"/>
              <a:t> 3.0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ru-RU"/>
              <a:t>08.11.2018</a:t>
            </a:r>
            <a:endParaRPr lang="en-US" dirty="0"/>
          </a:p>
        </p:txBody>
      </p:sp>
      <p:sp>
        <p:nvSpPr>
          <p:cNvPr id="3079" name="TextBox 6"/>
          <p:cNvSpPr txBox="1">
            <a:spLocks noChangeArrowheads="1"/>
          </p:cNvSpPr>
          <p:nvPr/>
        </p:nvSpPr>
        <p:spPr bwMode="auto">
          <a:xfrm>
            <a:off x="7974555" y="4581526"/>
            <a:ext cx="2163221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/>
            <a:r>
              <a:rPr lang="ru-RU">
                <a:latin typeface="Calibri" pitchFamily="34" charset="0"/>
              </a:rPr>
              <a:t>Кузнецов</a:t>
            </a:r>
            <a:endParaRPr lang="en-US">
              <a:latin typeface="Calibri" pitchFamily="34" charset="0"/>
            </a:endParaRPr>
          </a:p>
          <a:p>
            <a:pPr algn="r"/>
            <a:r>
              <a:rPr lang="ru-RU">
                <a:latin typeface="Calibri" pitchFamily="34" charset="0"/>
              </a:rPr>
              <a:t>Андрей Николаевич</a:t>
            </a:r>
          </a:p>
        </p:txBody>
      </p:sp>
      <p:sp>
        <p:nvSpPr>
          <p:cNvPr id="3080" name="TextBox 7"/>
          <p:cNvSpPr txBox="1">
            <a:spLocks noChangeArrowheads="1"/>
          </p:cNvSpPr>
          <p:nvPr/>
        </p:nvSpPr>
        <p:spPr bwMode="auto">
          <a:xfrm>
            <a:off x="4128303" y="5445126"/>
            <a:ext cx="4016356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ru-RU">
                <a:latin typeface="Calibri" pitchFamily="34" charset="0"/>
              </a:rPr>
              <a:t>Санкт-Петербургский Государственный</a:t>
            </a:r>
          </a:p>
          <a:p>
            <a:pPr algn="ctr"/>
            <a:r>
              <a:rPr lang="ru-RU">
                <a:latin typeface="Calibri" pitchFamily="34" charset="0"/>
              </a:rPr>
              <a:t>Политехнический Университет</a:t>
            </a:r>
            <a:endParaRPr lang="en-US">
              <a:latin typeface="Calibri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750315" y="4364257"/>
            <a:ext cx="47723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hlinkClick r:id="rId2"/>
              </a:rPr>
              <a:t>https://developer.android.com/training/testing</a:t>
            </a:r>
            <a:r>
              <a:rPr lang="ru-RU" dirty="0" smtClean="0">
                <a:hlinkClick r:id="rId2"/>
              </a:rPr>
              <a:t>/</a:t>
            </a:r>
            <a:r>
              <a:rPr lang="en-US" dirty="0" smtClean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2461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предыдущих лекциях...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None/>
            </a:pPr>
            <a:r>
              <a:rPr lang="ru-RU" sz="1100" dirty="0"/>
              <a:t>	</a:t>
            </a:r>
            <a:r>
              <a:rPr lang="en-US" sz="1100" dirty="0"/>
              <a:t>&lt;?xml version="1.0" encoding="utf-8"?&gt;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&lt;manifest&gt;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   &lt;uses-permission /&gt;</a:t>
            </a:r>
            <a:br>
              <a:rPr lang="en-US" sz="1100" dirty="0"/>
            </a:br>
            <a:r>
              <a:rPr lang="en-US" sz="1100" dirty="0"/>
              <a:t>    &lt;permission /&gt;</a:t>
            </a:r>
            <a:br>
              <a:rPr lang="en-US" sz="1100" dirty="0"/>
            </a:br>
            <a:r>
              <a:rPr lang="en-US" sz="1100" dirty="0"/>
              <a:t>    &lt;permission-tree /&gt;</a:t>
            </a:r>
            <a:br>
              <a:rPr lang="en-US" sz="1100" dirty="0"/>
            </a:br>
            <a:r>
              <a:rPr lang="en-US" sz="1100" dirty="0"/>
              <a:t>    &lt;permission-group /&gt;</a:t>
            </a:r>
            <a:br>
              <a:rPr lang="en-US" sz="1100" dirty="0"/>
            </a:br>
            <a:r>
              <a:rPr lang="en-US" sz="1100" dirty="0"/>
              <a:t>    &lt;instrumentation /&gt;</a:t>
            </a:r>
            <a:br>
              <a:rPr lang="en-US" sz="1100" dirty="0"/>
            </a:br>
            <a:r>
              <a:rPr lang="en-US" sz="1100" dirty="0"/>
              <a:t>    &lt;uses-</a:t>
            </a:r>
            <a:r>
              <a:rPr lang="en-US" sz="1100" dirty="0" err="1"/>
              <a:t>sdk</a:t>
            </a:r>
            <a:r>
              <a:rPr lang="en-US" sz="1100" dirty="0"/>
              <a:t> /&gt;</a:t>
            </a:r>
            <a:br>
              <a:rPr lang="en-US" sz="1100" dirty="0"/>
            </a:br>
            <a:r>
              <a:rPr lang="en-US" sz="1100" dirty="0"/>
              <a:t>    &lt;uses-configuration /&gt;  </a:t>
            </a:r>
            <a:br>
              <a:rPr lang="en-US" sz="1100" dirty="0"/>
            </a:br>
            <a:r>
              <a:rPr lang="en-US" sz="1100" dirty="0"/>
              <a:t>    &lt;uses-feature /&gt;  </a:t>
            </a:r>
            <a:br>
              <a:rPr lang="en-US" sz="1100" dirty="0"/>
            </a:br>
            <a:r>
              <a:rPr lang="en-US" sz="1100" dirty="0"/>
              <a:t>    &lt;supports-screens /&gt;  </a:t>
            </a:r>
            <a:br>
              <a:rPr lang="en-US" sz="1100" dirty="0"/>
            </a:br>
            <a:r>
              <a:rPr lang="en-US" sz="1100" dirty="0"/>
              <a:t>    &lt;compatible-screens /&gt;  </a:t>
            </a:r>
            <a:br>
              <a:rPr lang="en-US" sz="1100" dirty="0"/>
            </a:br>
            <a:r>
              <a:rPr lang="en-US" sz="1100" dirty="0"/>
              <a:t>    &lt;supports-</a:t>
            </a:r>
            <a:r>
              <a:rPr lang="en-US" sz="1100" dirty="0" err="1"/>
              <a:t>gl</a:t>
            </a:r>
            <a:r>
              <a:rPr lang="en-US" sz="1100" dirty="0"/>
              <a:t>-texture /&gt;  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   &lt;application&gt;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       &lt;activity&gt;</a:t>
            </a:r>
            <a:br>
              <a:rPr lang="en-US" sz="1100" dirty="0"/>
            </a:br>
            <a:r>
              <a:rPr lang="en-US" sz="1100" dirty="0"/>
              <a:t>            &lt;intent-filter&gt;</a:t>
            </a:r>
            <a:br>
              <a:rPr lang="en-US" sz="1100" dirty="0"/>
            </a:br>
            <a:r>
              <a:rPr lang="en-US" sz="1100" dirty="0"/>
              <a:t>                &lt;action /&gt;</a:t>
            </a:r>
            <a:br>
              <a:rPr lang="en-US" sz="1100" dirty="0"/>
            </a:br>
            <a:r>
              <a:rPr lang="en-US" sz="1100" dirty="0"/>
              <a:t>                &lt;category /&gt;</a:t>
            </a:r>
            <a:br>
              <a:rPr lang="en-US" sz="1100" dirty="0"/>
            </a:br>
            <a:r>
              <a:rPr lang="en-US" sz="1100" dirty="0"/>
              <a:t>                &lt;data /&gt;</a:t>
            </a:r>
            <a:br>
              <a:rPr lang="en-US" sz="1100" dirty="0"/>
            </a:br>
            <a:r>
              <a:rPr lang="en-US" sz="1100" dirty="0"/>
              <a:t>            &lt;/intent-filter&gt;</a:t>
            </a:r>
            <a:br>
              <a:rPr lang="en-US" sz="1100" dirty="0"/>
            </a:br>
            <a:r>
              <a:rPr lang="en-US" sz="1100" dirty="0"/>
              <a:t>            &lt;meta-data /&gt;</a:t>
            </a:r>
            <a:br>
              <a:rPr lang="en-US" sz="1100" dirty="0"/>
            </a:br>
            <a:r>
              <a:rPr lang="en-US" sz="1100" dirty="0"/>
              <a:t>        &lt;/activity&gt;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      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None/>
            </a:pPr>
            <a:r>
              <a:rPr lang="ru-RU" sz="1100" dirty="0"/>
              <a:t>	  </a:t>
            </a:r>
            <a:r>
              <a:rPr lang="en-US" sz="1100" dirty="0"/>
              <a:t>     &lt;activity-alias&gt;</a:t>
            </a:r>
            <a:br>
              <a:rPr lang="en-US" sz="1100" dirty="0"/>
            </a:br>
            <a:r>
              <a:rPr lang="en-US" sz="1100" dirty="0"/>
              <a:t>            &lt;intent-filter&gt; . . . &lt;/intent-filter&gt;</a:t>
            </a:r>
            <a:br>
              <a:rPr lang="en-US" sz="1100" dirty="0"/>
            </a:br>
            <a:r>
              <a:rPr lang="en-US" sz="1100" dirty="0"/>
              <a:t>            &lt;meta-data /&gt;</a:t>
            </a:r>
            <a:br>
              <a:rPr lang="en-US" sz="1100" dirty="0"/>
            </a:br>
            <a:r>
              <a:rPr lang="en-US" sz="1100" dirty="0"/>
              <a:t>        &lt;/activity-alias&gt;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       &lt;service&gt;</a:t>
            </a:r>
            <a:br>
              <a:rPr lang="en-US" sz="1100" dirty="0"/>
            </a:br>
            <a:r>
              <a:rPr lang="en-US" sz="1100" dirty="0"/>
              <a:t>            &lt;intent-filter&gt; . . . &lt;/intent-filter&gt;</a:t>
            </a:r>
            <a:br>
              <a:rPr lang="en-US" sz="1100" dirty="0"/>
            </a:br>
            <a:r>
              <a:rPr lang="en-US" sz="1100" dirty="0"/>
              <a:t>            &lt;meta-data/&gt;</a:t>
            </a:r>
            <a:br>
              <a:rPr lang="en-US" sz="1100" dirty="0"/>
            </a:br>
            <a:r>
              <a:rPr lang="en-US" sz="1100" dirty="0"/>
              <a:t>        &lt;/service&gt;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       &lt;receiver&gt;</a:t>
            </a:r>
            <a:br>
              <a:rPr lang="en-US" sz="1100" dirty="0"/>
            </a:br>
            <a:r>
              <a:rPr lang="en-US" sz="1100" dirty="0"/>
              <a:t>            &lt;intent-filter&gt; . . . &lt;/intent-filter&gt;</a:t>
            </a:r>
            <a:br>
              <a:rPr lang="en-US" sz="1100" dirty="0"/>
            </a:br>
            <a:r>
              <a:rPr lang="en-US" sz="1100" dirty="0"/>
              <a:t>            &lt;meta-data /&gt;</a:t>
            </a:r>
            <a:br>
              <a:rPr lang="en-US" sz="1100" dirty="0"/>
            </a:br>
            <a:r>
              <a:rPr lang="en-US" sz="1100" dirty="0"/>
              <a:t>        &lt;/receiver&gt;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       &lt;provider&gt;</a:t>
            </a:r>
            <a:br>
              <a:rPr lang="en-US" sz="1100" dirty="0"/>
            </a:br>
            <a:r>
              <a:rPr lang="en-US" sz="1100" dirty="0"/>
              <a:t>            &lt;grant-</a:t>
            </a:r>
            <a:r>
              <a:rPr lang="en-US" sz="1100" dirty="0" err="1"/>
              <a:t>uri</a:t>
            </a:r>
            <a:r>
              <a:rPr lang="en-US" sz="1100" dirty="0"/>
              <a:t>-permission /&gt;</a:t>
            </a:r>
            <a:br>
              <a:rPr lang="en-US" sz="1100" dirty="0"/>
            </a:br>
            <a:r>
              <a:rPr lang="en-US" sz="1100" dirty="0"/>
              <a:t>            &lt;meta-data /&gt;</a:t>
            </a:r>
            <a:br>
              <a:rPr lang="en-US" sz="1100" dirty="0"/>
            </a:br>
            <a:r>
              <a:rPr lang="en-US" sz="1100" dirty="0"/>
              <a:t>            &lt;path-permission /&gt;</a:t>
            </a:r>
            <a:br>
              <a:rPr lang="en-US" sz="1100" dirty="0"/>
            </a:br>
            <a:r>
              <a:rPr lang="en-US" sz="1100" dirty="0"/>
              <a:t>        &lt;/provider&gt;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       &lt;uses-library /&gt;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    &lt;/application&gt;</a:t>
            </a:r>
            <a:br>
              <a:rPr lang="en-US" sz="1100" dirty="0"/>
            </a:br>
            <a:r>
              <a:rPr lang="en-US" sz="1100" dirty="0"/>
              <a:t/>
            </a:r>
            <a:br>
              <a:rPr lang="en-US" sz="1100" dirty="0"/>
            </a:br>
            <a:r>
              <a:rPr lang="en-US" sz="1100" dirty="0"/>
              <a:t>&lt;/manifest&gt;</a:t>
            </a:r>
            <a:endParaRPr lang="en-US" sz="4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>
                <a:solidFill>
                  <a:prstClr val="black">
                    <a:tint val="75000"/>
                  </a:prstClr>
                </a:solidFill>
              </a:rPr>
              <a:t>08.11.2018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Creative Commons Attribution-ShareAlike 3.0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AD8C78-45F6-4014-82E2-E69C3126254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53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Content Placeholder 4" descr="Android-Activity-Lifecycle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1524001" y="1"/>
            <a:ext cx="4505325" cy="579596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72D6F34-1B2B-4769-A871-F2FF9C656904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Creative Commons Attribution-ShareAlike 3.0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ru-RU">
                <a:solidFill>
                  <a:prstClr val="black">
                    <a:tint val="75000"/>
                  </a:prstClr>
                </a:solidFill>
              </a:rPr>
              <a:t>08.11.2018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7894" name="Picture 3" descr="D:\SPBSTU\Android\basic-lifecycle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67214" y="3357564"/>
            <a:ext cx="6003925" cy="2674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7895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/>
          </a:p>
        </p:txBody>
      </p:sp>
      <p:pic>
        <p:nvPicPr>
          <p:cNvPr id="37896" name="Content Placeholder 6" descr="basic-lifecycle-savestate.pn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735639" y="476251"/>
            <a:ext cx="4656137" cy="2214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61242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предыдущих лекциях...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Explicit Intent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Component</a:t>
            </a:r>
          </a:p>
          <a:p>
            <a:pPr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Extras</a:t>
            </a:r>
            <a:endParaRPr lang="ru-RU" dirty="0"/>
          </a:p>
          <a:p>
            <a:r>
              <a:rPr lang="en-US" dirty="0"/>
              <a:t>Flags</a:t>
            </a:r>
          </a:p>
          <a:p>
            <a:pPr marL="342900" lvl="1" indent="-342900">
              <a:buFont typeface="Arial" charset="0"/>
              <a:buChar char="•"/>
            </a:pPr>
            <a:endParaRPr lang="ru-RU" dirty="0"/>
          </a:p>
          <a:p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Implicit intent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Action</a:t>
            </a:r>
            <a:endParaRPr lang="ru-RU" dirty="0"/>
          </a:p>
          <a:p>
            <a:r>
              <a:rPr lang="en-US" dirty="0"/>
              <a:t>Data</a:t>
            </a:r>
            <a:endParaRPr lang="ru-RU" dirty="0"/>
          </a:p>
          <a:p>
            <a:r>
              <a:rPr lang="en-US" dirty="0"/>
              <a:t>Category</a:t>
            </a:r>
          </a:p>
          <a:p>
            <a:endParaRPr lang="en-US" dirty="0"/>
          </a:p>
          <a:p>
            <a:r>
              <a:rPr lang="en-US" dirty="0"/>
              <a:t>Extras</a:t>
            </a:r>
            <a:endParaRPr lang="ru-RU" dirty="0"/>
          </a:p>
          <a:p>
            <a:r>
              <a:rPr lang="en-US" dirty="0"/>
              <a:t>Flags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>
                <a:solidFill>
                  <a:prstClr val="black">
                    <a:tint val="75000"/>
                  </a:prstClr>
                </a:solidFill>
              </a:rPr>
              <a:t>08.11.2018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Creative Commons Attribution-ShareAlike 3.0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45BBBC6-597F-4216-A902-13F21A61EAB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9152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предыдущих лекциях...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Foreground process</a:t>
            </a:r>
            <a:endParaRPr lang="ru-RU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Visible process</a:t>
            </a:r>
            <a:endParaRPr lang="ru-RU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Service process</a:t>
            </a:r>
            <a:endParaRPr lang="ru-RU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Background process</a:t>
            </a:r>
            <a:endParaRPr lang="ru-RU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Empty process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>
                <a:solidFill>
                  <a:prstClr val="black">
                    <a:tint val="75000"/>
                  </a:prstClr>
                </a:solidFill>
              </a:rPr>
              <a:t>08.11.2018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Creative Commons Attribution-ShareAlike 3.0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13AAD51-F136-4F79-9D4E-C225B868444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200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предыдущих лекциях...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 not block the UI thread</a:t>
            </a:r>
            <a:endParaRPr lang="ru-RU" dirty="0"/>
          </a:p>
          <a:p>
            <a:pPr marL="914400" lvl="1" indent="-514350"/>
            <a:r>
              <a:rPr lang="en-US" dirty="0"/>
              <a:t>"</a:t>
            </a:r>
            <a:r>
              <a:rPr lang="en-US" dirty="0">
                <a:hlinkClick r:id="rId2"/>
              </a:rPr>
              <a:t>application not responding</a:t>
            </a:r>
            <a:r>
              <a:rPr lang="en-US" dirty="0"/>
              <a:t>" (ANR) dialog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 not access the Android UI toolkit from outside the UI thread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>
                <a:solidFill>
                  <a:prstClr val="black">
                    <a:tint val="75000"/>
                  </a:prstClr>
                </a:solidFill>
              </a:rPr>
              <a:t>08.11.2018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Creative Commons Attribution-ShareAlike 3.0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13AAD51-F136-4F79-9D4E-C225B868444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2" descr="http://developer.android.com/images/anr.png"/>
          <p:cNvPicPr>
            <a:picLocks noChangeAspect="1" noChangeArrowheads="1"/>
          </p:cNvPicPr>
          <p:nvPr/>
        </p:nvPicPr>
        <p:blipFill>
          <a:blip r:embed="rId3" cstate="print"/>
          <a:srcRect l="11587" t="7294" r="11679" b="8820"/>
          <a:stretch>
            <a:fillRect/>
          </a:stretch>
        </p:blipFill>
        <p:spPr bwMode="auto">
          <a:xfrm>
            <a:off x="1559496" y="4077072"/>
            <a:ext cx="3096344" cy="1656184"/>
          </a:xfrm>
          <a:prstGeom prst="rect">
            <a:avLst/>
          </a:prstGeom>
          <a:noFill/>
        </p:spPr>
      </p:pic>
      <p:pic>
        <p:nvPicPr>
          <p:cNvPr id="57349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799856" y="4067620"/>
            <a:ext cx="5832648" cy="1665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752216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предыдущих лекциях...</a:t>
            </a:r>
            <a:endParaRPr lang="en-US" dirty="0"/>
          </a:p>
        </p:txBody>
      </p:sp>
      <p:pic>
        <p:nvPicPr>
          <p:cNvPr id="93186" name="Picture 2" descr="http://developer.android.com/images/fundamentals/diagram_multitasking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5201071" y="2285765"/>
            <a:ext cx="5904658" cy="3154832"/>
          </a:xfrm>
          <a:prstGeom prst="rect">
            <a:avLst/>
          </a:prstGeom>
          <a:noFill/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/>
              <a:t>08.11.2018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Creative Commons Attribution-ShareAlike 3.0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13AAD51-F136-4F79-9D4E-C225B868444E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pic>
        <p:nvPicPr>
          <p:cNvPr id="7" name="Picture 2" descr="http://developer.android.com/images/components/recents.png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832370" y="1600199"/>
            <a:ext cx="2547673" cy="45259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59675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предыдущих лекциях...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/>
              <a:t>08.11.2018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Creative Commons Attribution-ShareAlike 3.0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AD8C78-45F6-4014-82E2-E69C31262540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57346" name="Picture 2" descr="http://developer.android.com/images/fundamentals/fragments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5560" y="1412776"/>
            <a:ext cx="7992888" cy="461018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35874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предыдущих лекциях...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/>
              <a:t>08.11.2018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Creative Commons Attribution-ShareAlike 3.0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AD8C78-45F6-4014-82E2-E69C31262540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pic>
        <p:nvPicPr>
          <p:cNvPr id="1026" name="Picture 2" descr="http://developer.android.com/images/fragment_lifecycl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91545" y="1268761"/>
            <a:ext cx="1833631" cy="4899323"/>
          </a:xfrm>
          <a:prstGeom prst="rect">
            <a:avLst/>
          </a:prstGeom>
          <a:noFill/>
        </p:spPr>
      </p:pic>
      <p:pic>
        <p:nvPicPr>
          <p:cNvPr id="1028" name="Picture 4" descr="http://developer.android.com/images/fragment_lifecycle.png"/>
          <p:cNvPicPr>
            <a:picLocks noChangeAspect="1" noChangeArrowheads="1"/>
          </p:cNvPicPr>
          <p:nvPr/>
        </p:nvPicPr>
        <p:blipFill>
          <a:blip r:embed="rId2" cstate="print"/>
          <a:srcRect b="47340"/>
          <a:stretch>
            <a:fillRect/>
          </a:stretch>
        </p:blipFill>
        <p:spPr bwMode="auto">
          <a:xfrm>
            <a:off x="4295800" y="1340768"/>
            <a:ext cx="3456384" cy="4863294"/>
          </a:xfrm>
          <a:prstGeom prst="rect">
            <a:avLst/>
          </a:prstGeom>
          <a:noFill/>
        </p:spPr>
      </p:pic>
      <p:pic>
        <p:nvPicPr>
          <p:cNvPr id="1030" name="Picture 6" descr="http://developer.android.com/images/fragment_lifecycle.png"/>
          <p:cNvPicPr>
            <a:picLocks noChangeAspect="1" noChangeArrowheads="1"/>
          </p:cNvPicPr>
          <p:nvPr/>
        </p:nvPicPr>
        <p:blipFill>
          <a:blip r:embed="rId2" cstate="print"/>
          <a:srcRect t="44627"/>
          <a:stretch>
            <a:fillRect/>
          </a:stretch>
        </p:blipFill>
        <p:spPr bwMode="auto">
          <a:xfrm>
            <a:off x="7104112" y="1196752"/>
            <a:ext cx="3563888" cy="527281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8787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Тестирование </a:t>
            </a:r>
            <a:r>
              <a:rPr lang="ru-RU" dirty="0" err="1" smtClean="0"/>
              <a:t>Андроид</a:t>
            </a:r>
            <a:r>
              <a:rPr lang="ru-RU" dirty="0" smtClean="0"/>
              <a:t> приложений</a:t>
            </a:r>
            <a:endParaRPr lang="ru-R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Rectangle 5"/>
          <p:cNvSpPr/>
          <p:nvPr/>
        </p:nvSpPr>
        <p:spPr>
          <a:xfrm>
            <a:off x="831850" y="5154890"/>
            <a:ext cx="47723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hlinkClick r:id="rId2"/>
              </a:rPr>
              <a:t>https://developer.android.com/training/testing</a:t>
            </a:r>
            <a:r>
              <a:rPr lang="ru-RU" dirty="0" smtClean="0">
                <a:hlinkClick r:id="rId2"/>
              </a:rPr>
              <a:t>/</a:t>
            </a:r>
            <a:r>
              <a:rPr lang="en-US" dirty="0" smtClean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6308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workflow (according to Google, TDD)</a:t>
            </a:r>
            <a:endParaRPr lang="ru-RU" dirty="0"/>
          </a:p>
        </p:txBody>
      </p:sp>
      <p:sp>
        <p:nvSpPr>
          <p:cNvPr id="4" name="Rectangle 3"/>
          <p:cNvSpPr/>
          <p:nvPr/>
        </p:nvSpPr>
        <p:spPr>
          <a:xfrm>
            <a:off x="2587260" y="6176963"/>
            <a:ext cx="60129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/>
              <a:t>https://developer.android.com/training/testing/fundamentals</a:t>
            </a:r>
            <a:endParaRPr lang="ru-RU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38500" y="1977231"/>
            <a:ext cx="5715000" cy="404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1511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ru-RU">
                <a:solidFill>
                  <a:prstClr val="black">
                    <a:tint val="75000"/>
                  </a:prstClr>
                </a:solidFill>
              </a:rPr>
              <a:t>08.11.2018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Creative Commons Attribution-ShareAlike 3.0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041CE3A-8FE6-4CA7-A195-06B34B4A03B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07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1847851" y="-17463"/>
            <a:ext cx="8532813" cy="6831013"/>
          </a:xfrm>
        </p:spPr>
      </p:pic>
    </p:spTree>
    <p:extLst>
      <p:ext uri="{BB962C8B-B14F-4D97-AF65-F5344CB8AC3E}">
        <p14:creationId xmlns:p14="http://schemas.microsoft.com/office/powerpoint/2010/main" val="1473701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Основные типы тестов </a:t>
            </a:r>
            <a:r>
              <a:rPr lang="ru-RU" dirty="0" err="1" smtClean="0"/>
              <a:t>Андроид</a:t>
            </a:r>
            <a:r>
              <a:rPr lang="ru-RU" dirty="0" smtClean="0"/>
              <a:t> приложения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Unit tests</a:t>
            </a:r>
          </a:p>
          <a:p>
            <a:pPr lvl="1"/>
            <a:r>
              <a:rPr lang="en-US" dirty="0" smtClean="0"/>
              <a:t>Unit=</a:t>
            </a:r>
            <a:r>
              <a:rPr lang="ru-RU" dirty="0" smtClean="0"/>
              <a:t>метод, класс</a:t>
            </a:r>
            <a:r>
              <a:rPr lang="en-US" dirty="0" smtClean="0"/>
              <a:t>, </a:t>
            </a:r>
            <a:r>
              <a:rPr lang="ru-RU" dirty="0" smtClean="0"/>
              <a:t>компонент приложения</a:t>
            </a:r>
            <a:endParaRPr lang="en-US" dirty="0" smtClean="0"/>
          </a:p>
          <a:p>
            <a:r>
              <a:rPr lang="en-US" dirty="0" smtClean="0"/>
              <a:t>Integration tests</a:t>
            </a:r>
          </a:p>
          <a:p>
            <a:pPr lvl="1"/>
            <a:r>
              <a:rPr lang="ru-RU" dirty="0" smtClean="0"/>
              <a:t>Взаимодействие между несколькими компонентами</a:t>
            </a:r>
          </a:p>
          <a:p>
            <a:r>
              <a:rPr lang="en-US" dirty="0" smtClean="0"/>
              <a:t>UI test</a:t>
            </a:r>
          </a:p>
          <a:p>
            <a:pPr lvl="1"/>
            <a:r>
              <a:rPr lang="en-US" dirty="0" smtClean="0"/>
              <a:t>E2E </a:t>
            </a:r>
            <a:r>
              <a:rPr lang="ru-RU" dirty="0" smtClean="0"/>
              <a:t>тесты важных сценариев использования (</a:t>
            </a:r>
            <a:r>
              <a:rPr lang="en-US" dirty="0" smtClean="0"/>
              <a:t>use case)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8707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pyramid</a:t>
            </a:r>
            <a:endParaRPr lang="ru-RU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0" y="2243931"/>
            <a:ext cx="5715000" cy="3514725"/>
          </a:xfrm>
        </p:spPr>
      </p:pic>
      <p:sp>
        <p:nvSpPr>
          <p:cNvPr id="5" name="TextBox 4"/>
          <p:cNvSpPr txBox="1"/>
          <p:nvPr/>
        </p:nvSpPr>
        <p:spPr>
          <a:xfrm>
            <a:off x="8953500" y="4765184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70%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8953500" y="3771712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20%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8953500" y="2778240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10%</a:t>
            </a:r>
            <a:endParaRPr lang="ru-RU" dirty="0"/>
          </a:p>
        </p:txBody>
      </p:sp>
      <p:sp>
        <p:nvSpPr>
          <p:cNvPr id="8" name="Left Brace 7"/>
          <p:cNvSpPr/>
          <p:nvPr/>
        </p:nvSpPr>
        <p:spPr>
          <a:xfrm>
            <a:off x="2762894" y="2243931"/>
            <a:ext cx="250761" cy="1897113"/>
          </a:xfrm>
          <a:prstGeom prst="leftBrace">
            <a:avLst>
              <a:gd name="adj1" fmla="val 53789"/>
              <a:gd name="adj2" fmla="val 25561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776588" y="2316575"/>
            <a:ext cx="18773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Instrumented</a:t>
            </a:r>
          </a:p>
          <a:p>
            <a:r>
              <a:rPr lang="en-US" dirty="0" smtClean="0"/>
              <a:t>(device/emulator)</a:t>
            </a:r>
            <a:endParaRPr lang="ru-RU" dirty="0"/>
          </a:p>
        </p:txBody>
      </p:sp>
      <p:sp>
        <p:nvSpPr>
          <p:cNvPr id="10" name="Left Brace 9"/>
          <p:cNvSpPr/>
          <p:nvPr/>
        </p:nvSpPr>
        <p:spPr>
          <a:xfrm>
            <a:off x="3059015" y="3310730"/>
            <a:ext cx="243059" cy="1897113"/>
          </a:xfrm>
          <a:prstGeom prst="leftBrace">
            <a:avLst>
              <a:gd name="adj1" fmla="val 71129"/>
              <a:gd name="adj2" fmla="val 73082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1715275" y="4509621"/>
            <a:ext cx="1118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Local JVM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6016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JUnit4 (</a:t>
            </a:r>
            <a:r>
              <a:rPr lang="ru-RU" dirty="0" smtClean="0"/>
              <a:t>напоминание</a:t>
            </a:r>
            <a:r>
              <a:rPr lang="en-US" dirty="0" smtClean="0"/>
              <a:t>)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Demo</a:t>
            </a:r>
          </a:p>
          <a:p>
            <a:pPr lvl="1"/>
            <a:r>
              <a:rPr lang="en-US" dirty="0" smtClean="0"/>
              <a:t>@Before, @After, @Test, @</a:t>
            </a:r>
            <a:r>
              <a:rPr lang="en-US" dirty="0" err="1" smtClean="0"/>
              <a:t>RunWith</a:t>
            </a:r>
            <a:endParaRPr lang="en-US" dirty="0" smtClean="0"/>
          </a:p>
          <a:p>
            <a:pPr lvl="1"/>
            <a:r>
              <a:rPr lang="en-US" dirty="0" err="1" smtClean="0"/>
              <a:t>Mockito</a:t>
            </a:r>
            <a:endParaRPr lang="en-US" dirty="0" smtClean="0"/>
          </a:p>
          <a:p>
            <a:pPr lvl="1"/>
            <a:r>
              <a:rPr lang="en-US" dirty="0" err="1" smtClean="0"/>
              <a:t>org.junit.Assert</a:t>
            </a:r>
            <a:endParaRPr lang="en-US" dirty="0" smtClean="0"/>
          </a:p>
          <a:p>
            <a:pPr lvl="1"/>
            <a:r>
              <a:rPr lang="en-US" dirty="0" err="1" smtClean="0"/>
              <a:t>Hamcrest</a:t>
            </a:r>
            <a:r>
              <a:rPr lang="en-US" dirty="0" smtClean="0"/>
              <a:t> (</a:t>
            </a:r>
            <a:r>
              <a:rPr lang="en-US" dirty="0" err="1" smtClean="0"/>
              <a:t>assertThat</a:t>
            </a:r>
            <a:r>
              <a:rPr lang="en-US" dirty="0" smtClean="0"/>
              <a:t>(T actual, Matcher&lt;? Super T&gt;))</a:t>
            </a:r>
          </a:p>
          <a:p>
            <a:pPr lvl="1"/>
            <a:r>
              <a:rPr lang="ru-RU" dirty="0" smtClean="0"/>
              <a:t>Общая структура теста</a:t>
            </a:r>
          </a:p>
          <a:p>
            <a:pPr lvl="2"/>
            <a:r>
              <a:rPr lang="ru-RU" dirty="0" smtClean="0"/>
              <a:t>Дано</a:t>
            </a:r>
            <a:r>
              <a:rPr lang="en-US" dirty="0" smtClean="0"/>
              <a:t>,</a:t>
            </a:r>
            <a:r>
              <a:rPr lang="ru-RU" dirty="0" smtClean="0"/>
              <a:t> действие, проверка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77681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Когда </a:t>
            </a:r>
            <a:r>
              <a:rPr lang="en-US" dirty="0" err="1" smtClean="0"/>
              <a:t>Mockito</a:t>
            </a:r>
            <a:r>
              <a:rPr lang="en-US" dirty="0" smtClean="0"/>
              <a:t> </a:t>
            </a:r>
            <a:r>
              <a:rPr lang="ru-RU" dirty="0" smtClean="0"/>
              <a:t>недостаточно (</a:t>
            </a:r>
            <a:r>
              <a:rPr lang="en-US" dirty="0" err="1" smtClean="0"/>
              <a:t>Robolectric</a:t>
            </a:r>
            <a:r>
              <a:rPr lang="en-US" dirty="0" smtClean="0"/>
              <a:t>)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Предоставляет </a:t>
            </a:r>
            <a:r>
              <a:rPr lang="ru-RU" dirty="0" err="1" smtClean="0"/>
              <a:t>моки</a:t>
            </a:r>
            <a:r>
              <a:rPr lang="ru-RU" dirty="0" smtClean="0"/>
              <a:t> для классов из пакета </a:t>
            </a:r>
            <a:r>
              <a:rPr lang="en-US" dirty="0" smtClean="0"/>
              <a:t>android.*</a:t>
            </a:r>
          </a:p>
          <a:p>
            <a:r>
              <a:rPr lang="ru-RU" dirty="0" smtClean="0"/>
              <a:t>Исполняется локально в </a:t>
            </a:r>
            <a:r>
              <a:rPr lang="en-US" dirty="0" smtClean="0"/>
              <a:t>JVM</a:t>
            </a:r>
          </a:p>
          <a:p>
            <a:endParaRPr lang="en-US" dirty="0"/>
          </a:p>
          <a:p>
            <a:r>
              <a:rPr lang="ru-RU" dirty="0" smtClean="0"/>
              <a:t>Ограничения:</a:t>
            </a:r>
          </a:p>
          <a:p>
            <a:pPr lvl="1"/>
            <a:r>
              <a:rPr lang="ru-RU" dirty="0" smtClean="0"/>
              <a:t>Не способен надежно моделировать сложные взаимодействия с ОС (заглушки для </a:t>
            </a:r>
            <a:r>
              <a:rPr lang="ru-RU" dirty="0" err="1" smtClean="0"/>
              <a:t>нативных</a:t>
            </a:r>
            <a:r>
              <a:rPr lang="ru-RU" dirty="0" smtClean="0"/>
              <a:t> методов ОС)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50772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Robolectric</a:t>
            </a:r>
            <a:r>
              <a:rPr lang="en-US" dirty="0" smtClean="0"/>
              <a:t>: </a:t>
            </a:r>
            <a:r>
              <a:rPr lang="ru-RU" dirty="0" smtClean="0"/>
              <a:t>начало работы</a:t>
            </a:r>
            <a:endParaRPr lang="ru-RU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838200" y="1794970"/>
            <a:ext cx="10095963" cy="4412656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42830" rIns="0" bIns="14283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android</a:t>
            </a: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 {</a:t>
            </a:r>
            <a:b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    </a:t>
            </a: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// ...</a:t>
            </a:r>
            <a:endParaRPr kumimoji="0" lang="en-US" altLang="ru-RU" sz="2000" b="0" i="0" u="none" strike="noStrike" cap="none" normalizeH="0" baseline="0" dirty="0" smtClean="0">
              <a:ln>
                <a:noFill/>
              </a:ln>
              <a:solidFill>
                <a:srgbClr val="D81B60"/>
              </a:solidFill>
              <a:effectLst/>
              <a:latin typeface="Roboto Mono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ru-RU" sz="2000" dirty="0" smtClean="0">
                <a:solidFill>
                  <a:srgbClr val="37474F"/>
                </a:solidFill>
                <a:latin typeface="Roboto Mono"/>
              </a:rPr>
              <a:t>    dependencies {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ru-RU" sz="2000" dirty="0" smtClean="0">
                <a:solidFill>
                  <a:srgbClr val="37474F"/>
                </a:solidFill>
                <a:latin typeface="Roboto Mono"/>
              </a:rPr>
              <a:t>        </a:t>
            </a:r>
            <a:r>
              <a:rPr lang="en-US" altLang="ru-RU" sz="2000" dirty="0" err="1" smtClean="0">
                <a:solidFill>
                  <a:srgbClr val="37474F"/>
                </a:solidFill>
                <a:latin typeface="Roboto Mono"/>
              </a:rPr>
              <a:t>testImplementation</a:t>
            </a:r>
            <a:r>
              <a:rPr lang="en-US" altLang="ru-RU" sz="2000" dirty="0" smtClean="0">
                <a:solidFill>
                  <a:srgbClr val="37474F"/>
                </a:solidFill>
                <a:latin typeface="Roboto Mono"/>
              </a:rPr>
              <a:t> 'androidx.test:core:1.0.0‘</a:t>
            </a:r>
            <a:endParaRPr lang="en-US" altLang="ru-RU" sz="2000" dirty="0">
              <a:solidFill>
                <a:srgbClr val="37474F"/>
              </a:solidFill>
              <a:latin typeface="Roboto Mono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ru-RU" sz="2000" dirty="0">
                <a:solidFill>
                  <a:srgbClr val="37474F"/>
                </a:solidFill>
                <a:latin typeface="Roboto Mono"/>
              </a:rPr>
              <a:t>        </a:t>
            </a:r>
            <a:r>
              <a:rPr lang="en-US" altLang="ru-RU" sz="2000" dirty="0" err="1" smtClean="0">
                <a:solidFill>
                  <a:srgbClr val="37474F"/>
                </a:solidFill>
                <a:latin typeface="Roboto Mono"/>
              </a:rPr>
              <a:t>testImplementation</a:t>
            </a:r>
            <a:r>
              <a:rPr lang="en-US" altLang="ru-RU" sz="2000" dirty="0" smtClean="0">
                <a:solidFill>
                  <a:srgbClr val="37474F"/>
                </a:solidFill>
                <a:latin typeface="Roboto Mono"/>
              </a:rPr>
              <a:t> </a:t>
            </a:r>
            <a:r>
              <a:rPr lang="en-US" altLang="ru-RU" sz="2000" dirty="0">
                <a:solidFill>
                  <a:srgbClr val="37474F"/>
                </a:solidFill>
                <a:latin typeface="Roboto Mono"/>
              </a:rPr>
              <a:t>'org.robolectric:robolectric:4.0.2</a:t>
            </a:r>
            <a:r>
              <a:rPr lang="en-US" altLang="ru-RU" sz="2000" dirty="0" smtClean="0">
                <a:solidFill>
                  <a:srgbClr val="37474F"/>
                </a:solidFill>
                <a:latin typeface="Roboto Mono"/>
              </a:rPr>
              <a:t>'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ru-RU" sz="20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    }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    </a:t>
            </a:r>
            <a:r>
              <a:rPr kumimoji="0" lang="ru-RU" altLang="ru-RU" sz="20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testOptions</a:t>
            </a: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 {</a:t>
            </a:r>
            <a:endParaRPr kumimoji="0" lang="en-US" altLang="ru-RU" sz="2000" b="0" i="0" u="none" strike="noStrike" cap="none" normalizeH="0" baseline="0" dirty="0" smtClean="0">
              <a:ln>
                <a:noFill/>
              </a:ln>
              <a:solidFill>
                <a:srgbClr val="37474F"/>
              </a:solidFill>
              <a:effectLst/>
              <a:latin typeface="Roboto Mono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ru-RU" sz="2000" dirty="0" smtClean="0">
                <a:solidFill>
                  <a:srgbClr val="37474F"/>
                </a:solidFill>
                <a:latin typeface="Roboto Mono"/>
              </a:rPr>
              <a:t>        </a:t>
            </a:r>
            <a:r>
              <a:rPr lang="en-US" altLang="ru-RU" sz="2000" dirty="0" err="1" smtClean="0">
                <a:solidFill>
                  <a:srgbClr val="37474F"/>
                </a:solidFill>
                <a:latin typeface="Roboto Mono"/>
              </a:rPr>
              <a:t>unitTests</a:t>
            </a:r>
            <a:r>
              <a:rPr lang="en-US" altLang="ru-RU" sz="2000" dirty="0" smtClean="0">
                <a:solidFill>
                  <a:srgbClr val="37474F"/>
                </a:solidFill>
                <a:latin typeface="Roboto Mono"/>
              </a:rPr>
              <a:t> {</a:t>
            </a: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        </a:t>
            </a:r>
            <a:r>
              <a:rPr kumimoji="0" lang="en-US" altLang="ru-RU" sz="20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    </a:t>
            </a:r>
            <a:r>
              <a:rPr kumimoji="0" lang="ru-RU" altLang="ru-RU" sz="20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unitTests.includeAndroidResources</a:t>
            </a: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 = </a:t>
            </a:r>
            <a:r>
              <a:rPr kumimoji="0" lang="ru-RU" altLang="ru-RU" sz="2000" b="0" i="0" u="none" strike="noStrike" cap="none" normalizeH="0" baseline="0" dirty="0" err="1" smtClean="0">
                <a:ln>
                  <a:noFill/>
                </a:ln>
                <a:solidFill>
                  <a:srgbClr val="3B78E7"/>
                </a:solidFill>
                <a:effectLst/>
                <a:latin typeface="Roboto Mono"/>
              </a:rPr>
              <a:t>true</a:t>
            </a:r>
            <a:endParaRPr kumimoji="0" lang="en-US" altLang="ru-RU" sz="2000" b="0" i="0" u="none" strike="noStrike" cap="none" normalizeH="0" baseline="0" dirty="0" smtClean="0">
              <a:ln>
                <a:noFill/>
              </a:ln>
              <a:solidFill>
                <a:srgbClr val="3B78E7"/>
              </a:solidFill>
              <a:effectLst/>
              <a:latin typeface="Roboto Mono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ru-RU" sz="2000" dirty="0">
                <a:solidFill>
                  <a:srgbClr val="3B78E7"/>
                </a:solidFill>
                <a:latin typeface="Roboto Mono"/>
              </a:rPr>
              <a:t> </a:t>
            </a:r>
            <a:r>
              <a:rPr lang="en-US" altLang="ru-RU" sz="2000" dirty="0" smtClean="0">
                <a:solidFill>
                  <a:srgbClr val="3B78E7"/>
                </a:solidFill>
                <a:latin typeface="Roboto Mono"/>
              </a:rPr>
              <a:t>       }</a:t>
            </a: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    }</a:t>
            </a:r>
            <a:b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}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u-RU" altLang="ru-RU" sz="4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81926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Локальные тесты: резюме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Assert/</a:t>
            </a:r>
            <a:r>
              <a:rPr lang="en-US" dirty="0" err="1" smtClean="0"/>
              <a:t>Hamcrest</a:t>
            </a:r>
            <a:r>
              <a:rPr lang="en-US" dirty="0" smtClean="0"/>
              <a:t> </a:t>
            </a:r>
            <a:r>
              <a:rPr lang="ru-RU" dirty="0" smtClean="0"/>
              <a:t>для утверждений</a:t>
            </a:r>
          </a:p>
          <a:p>
            <a:pPr lvl="1"/>
            <a:r>
              <a:rPr lang="en-US" dirty="0" smtClean="0"/>
              <a:t>Google Truth library</a:t>
            </a:r>
          </a:p>
          <a:p>
            <a:r>
              <a:rPr lang="en-US" dirty="0" err="1" smtClean="0"/>
              <a:t>Mockito</a:t>
            </a:r>
            <a:r>
              <a:rPr lang="en-US" dirty="0" smtClean="0"/>
              <a:t> </a:t>
            </a:r>
            <a:r>
              <a:rPr lang="ru-RU" dirty="0" smtClean="0"/>
              <a:t>для </a:t>
            </a:r>
            <a:r>
              <a:rPr lang="ru-RU" dirty="0" err="1" smtClean="0"/>
              <a:t>моков</a:t>
            </a:r>
            <a:r>
              <a:rPr lang="ru-RU" dirty="0" smtClean="0"/>
              <a:t> собственных классов</a:t>
            </a:r>
          </a:p>
          <a:p>
            <a:r>
              <a:rPr lang="en-US" dirty="0" err="1" smtClean="0"/>
              <a:t>Robolectric</a:t>
            </a:r>
            <a:r>
              <a:rPr lang="en-US" dirty="0" smtClean="0"/>
              <a:t> </a:t>
            </a:r>
            <a:r>
              <a:rPr lang="ru-RU" dirty="0" smtClean="0"/>
              <a:t>для </a:t>
            </a:r>
            <a:r>
              <a:rPr lang="ru-RU" dirty="0" err="1" smtClean="0"/>
              <a:t>моков</a:t>
            </a:r>
            <a:r>
              <a:rPr lang="ru-RU" dirty="0" smtClean="0"/>
              <a:t> </a:t>
            </a:r>
            <a:r>
              <a:rPr lang="ru-RU" dirty="0" err="1" smtClean="0"/>
              <a:t>Андроид</a:t>
            </a:r>
            <a:r>
              <a:rPr lang="ru-RU" dirty="0" smtClean="0"/>
              <a:t> классов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45335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Инструментальные тесты: архитектура</a:t>
            </a:r>
            <a:endParaRPr lang="ru-RU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 rotWithShape="1">
          <a:blip r:embed="rId2"/>
          <a:srcRect l="8097" t="22863" r="33609" b="37772"/>
          <a:stretch/>
        </p:blipFill>
        <p:spPr>
          <a:xfrm>
            <a:off x="1171977" y="2215166"/>
            <a:ext cx="8010660" cy="2923504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8487177" y="3425780"/>
            <a:ext cx="180304" cy="18030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1880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Инструментальный </a:t>
            </a:r>
            <a:r>
              <a:rPr lang="ru-RU" dirty="0" err="1" smtClean="0"/>
              <a:t>клас</a:t>
            </a:r>
            <a:r>
              <a:rPr lang="en-US" dirty="0" smtClean="0"/>
              <a:t>c</a:t>
            </a:r>
            <a:endParaRPr lang="ru-RU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 rotWithShape="1">
          <a:blip r:embed="rId2"/>
          <a:srcRect l="9707" t="22863" r="32535" b="35700"/>
          <a:stretch/>
        </p:blipFill>
        <p:spPr>
          <a:xfrm>
            <a:off x="2137894" y="2305318"/>
            <a:ext cx="6272010" cy="283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087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Запуск инструментального теста</a:t>
            </a:r>
            <a:endParaRPr lang="ru-RU" dirty="0"/>
          </a:p>
        </p:txBody>
      </p:sp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 rotWithShape="1">
          <a:blip r:embed="rId2"/>
          <a:srcRect l="5951" t="16055" r="29138" b="34517"/>
          <a:stretch/>
        </p:blipFill>
        <p:spPr>
          <a:xfrm>
            <a:off x="1111610" y="1690688"/>
            <a:ext cx="8298820" cy="3817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522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Инструментальные</a:t>
            </a:r>
            <a:r>
              <a:rPr lang="en-US" dirty="0"/>
              <a:t> UI</a:t>
            </a:r>
            <a:r>
              <a:rPr lang="ru-RU" dirty="0"/>
              <a:t> тесты: </a:t>
            </a:r>
            <a:r>
              <a:rPr lang="en-US" dirty="0"/>
              <a:t>espresso</a:t>
            </a:r>
            <a:endParaRPr lang="ru-R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39233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Espresso dependencies</a:t>
            </a:r>
            <a:endParaRPr lang="ru-RU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39233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Settings &gt; Developer options </a:t>
            </a:r>
            <a:endParaRPr lang="ru-RU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ru-RU" dirty="0" smtClean="0"/>
              <a:t>Выключить:</a:t>
            </a:r>
          </a:p>
          <a:p>
            <a:pPr lvl="1"/>
            <a:r>
              <a:rPr lang="en-US" dirty="0" smtClean="0"/>
              <a:t>Window animation scale</a:t>
            </a:r>
          </a:p>
          <a:p>
            <a:pPr lvl="1"/>
            <a:r>
              <a:rPr lang="en-US" dirty="0" smtClean="0"/>
              <a:t>Transition animation scale</a:t>
            </a:r>
          </a:p>
          <a:p>
            <a:pPr lvl="1"/>
            <a:r>
              <a:rPr lang="en-US" dirty="0" smtClean="0"/>
              <a:t>Animator duration scale</a:t>
            </a:r>
          </a:p>
          <a:p>
            <a:endParaRPr lang="ru-RU" dirty="0"/>
          </a:p>
        </p:txBody>
      </p:sp>
      <p:sp>
        <p:nvSpPr>
          <p:cNvPr id="10" name="Rectangle 1"/>
          <p:cNvSpPr>
            <a:spLocks noGrp="1" noChangeArrowheads="1"/>
          </p:cNvSpPr>
          <p:nvPr>
            <p:ph sz="half" idx="2"/>
          </p:nvPr>
        </p:nvSpPr>
        <p:spPr bwMode="auto">
          <a:xfrm>
            <a:off x="455658" y="2073499"/>
            <a:ext cx="5926046" cy="4628099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42830" rIns="0" bIns="14283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apply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plugin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: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D904F"/>
                </a:solidFill>
                <a:effectLst/>
                <a:latin typeface="Roboto Mono"/>
              </a:rPr>
              <a:t>'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0D904F"/>
                </a:solidFill>
                <a:effectLst/>
                <a:latin typeface="Roboto Mono"/>
              </a:rPr>
              <a:t>com.android.application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D904F"/>
                </a:solidFill>
                <a:effectLst/>
                <a:latin typeface="Roboto Mono"/>
              </a:rPr>
              <a:t>'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android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 {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   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compileSdkVersion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53929"/>
                </a:solidFill>
                <a:effectLst/>
                <a:latin typeface="Roboto Mono"/>
              </a:rPr>
              <a:t>28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   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defaultConfig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 {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       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applicationId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D904F"/>
                </a:solidFill>
                <a:effectLst/>
                <a:latin typeface="Roboto Mono"/>
              </a:rPr>
              <a:t>"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0D904F"/>
                </a:solidFill>
                <a:effectLst/>
                <a:latin typeface="Roboto Mono"/>
              </a:rPr>
              <a:t>com.my.awesome.app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D904F"/>
                </a:solidFill>
                <a:effectLst/>
                <a:latin typeface="Roboto Mono"/>
              </a:rPr>
              <a:t>"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       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minSdkVersion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53929"/>
                </a:solidFill>
                <a:effectLst/>
                <a:latin typeface="Roboto Mono"/>
              </a:rPr>
              <a:t>15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       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targetSdkVersion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53929"/>
                </a:solidFill>
                <a:effectLst/>
                <a:latin typeface="Roboto Mono"/>
              </a:rPr>
              <a:t>28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       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versionCode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C53929"/>
                </a:solidFill>
                <a:effectLst/>
                <a:latin typeface="Roboto Mono"/>
              </a:rPr>
              <a:t>1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       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versionName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D904F"/>
                </a:solidFill>
                <a:effectLst/>
                <a:latin typeface="Roboto Mono"/>
              </a:rPr>
              <a:t>"1.0"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       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testInstrumentationRunner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D904F"/>
                </a:solidFill>
                <a:effectLst/>
                <a:latin typeface="Roboto Mono"/>
              </a:rPr>
              <a:t>"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0D904F"/>
                </a:solidFill>
                <a:effectLst/>
                <a:latin typeface="Roboto Mono"/>
              </a:rPr>
              <a:t>androidx.test.runner.AndroidJUnitRunner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D904F"/>
                </a:solidFill>
                <a:effectLst/>
                <a:latin typeface="Roboto Mono"/>
              </a:rPr>
              <a:t>"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    }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}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dependencies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 {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   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androidTestImplementation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D904F"/>
                </a:solidFill>
                <a:effectLst/>
                <a:latin typeface="Roboto Mono"/>
              </a:rPr>
              <a:t>'androidx.test:runner:1.1.0'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   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androidTestImplementation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D904F"/>
                </a:solidFill>
                <a:effectLst/>
                <a:latin typeface="Roboto Mono"/>
              </a:rPr>
              <a:t>'androidx.test.espresso:espresso-core:3.1.0'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}</a:t>
            </a:r>
            <a: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u-RU" altLang="ru-RU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6191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/>
              <a:t>В предыдущих лекциях...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FEDE086-2415-4DA3-939B-4B4C2D1C03D2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Creative Commons Attribution-ShareAlike 3.0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ru-RU">
                <a:solidFill>
                  <a:prstClr val="black">
                    <a:tint val="75000"/>
                  </a:prstClr>
                </a:solidFill>
              </a:rPr>
              <a:t>08.11.2018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174" name="Picture 13" descr="Android framework details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3152775" y="1820864"/>
            <a:ext cx="5886450" cy="4084637"/>
          </a:xfrm>
          <a:noFill/>
        </p:spPr>
      </p:pic>
      <p:sp>
        <p:nvSpPr>
          <p:cNvPr id="7175" name="TextBox 5"/>
          <p:cNvSpPr txBox="1">
            <a:spLocks noChangeArrowheads="1"/>
          </p:cNvSpPr>
          <p:nvPr/>
        </p:nvSpPr>
        <p:spPr bwMode="auto">
          <a:xfrm>
            <a:off x="2495550" y="6021389"/>
            <a:ext cx="6769100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>
                <a:solidFill>
                  <a:prstClr val="black"/>
                </a:solidFill>
                <a:latin typeface="Calibri" pitchFamily="34" charset="0"/>
              </a:rPr>
              <a:t>See </a:t>
            </a:r>
            <a:r>
              <a:rPr lang="en-US">
                <a:solidFill>
                  <a:prstClr val="black"/>
                </a:solidFill>
                <a:latin typeface="Calibri" pitchFamily="34" charset="0"/>
                <a:hlinkClick r:id="rId3"/>
              </a:rPr>
              <a:t>https://source.android.com/source/index.html</a:t>
            </a:r>
            <a:r>
              <a:rPr lang="en-US">
                <a:solidFill>
                  <a:prstClr val="black"/>
                </a:solidFill>
                <a:latin typeface="Calibri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063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Espresso: </a:t>
            </a:r>
            <a:r>
              <a:rPr lang="ru-RU" dirty="0" smtClean="0"/>
              <a:t>основные классы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Espresso</a:t>
            </a:r>
          </a:p>
          <a:p>
            <a:pPr lvl="1"/>
            <a:r>
              <a:rPr lang="en-US" dirty="0" smtClean="0"/>
              <a:t>Entry point to interactions with views (via </a:t>
            </a:r>
            <a:r>
              <a:rPr lang="en-US" dirty="0" err="1" smtClean="0"/>
              <a:t>onView</a:t>
            </a:r>
            <a:r>
              <a:rPr lang="en-US" dirty="0" smtClean="0"/>
              <a:t>() and </a:t>
            </a:r>
            <a:r>
              <a:rPr lang="en-US" dirty="0" err="1" smtClean="0"/>
              <a:t>onData</a:t>
            </a:r>
            <a:r>
              <a:rPr lang="en-US" dirty="0" smtClean="0"/>
              <a:t>())</a:t>
            </a:r>
          </a:p>
          <a:p>
            <a:pPr lvl="1"/>
            <a:r>
              <a:rPr lang="en-US" dirty="0" smtClean="0"/>
              <a:t>Exposes APIs that are not necessarily tied to any view, such as </a:t>
            </a:r>
            <a:r>
              <a:rPr lang="en-US" dirty="0" err="1" smtClean="0"/>
              <a:t>pressBack</a:t>
            </a:r>
            <a:r>
              <a:rPr lang="en-US" dirty="0" smtClean="0"/>
              <a:t>()</a:t>
            </a:r>
          </a:p>
          <a:p>
            <a:r>
              <a:rPr lang="en-US" dirty="0" err="1" smtClean="0"/>
              <a:t>ViewMatchers</a:t>
            </a:r>
            <a:endParaRPr lang="en-US" dirty="0"/>
          </a:p>
          <a:p>
            <a:pPr lvl="1"/>
            <a:r>
              <a:rPr lang="en-US" dirty="0" smtClean="0"/>
              <a:t>Implement the Matcher&lt;? super View&gt; interface to locate a view within the current view hierarchy.</a:t>
            </a:r>
          </a:p>
          <a:p>
            <a:r>
              <a:rPr lang="en-US" dirty="0" err="1" smtClean="0"/>
              <a:t>ViewActions</a:t>
            </a:r>
            <a:endParaRPr lang="en-US" dirty="0"/>
          </a:p>
          <a:p>
            <a:pPr lvl="1"/>
            <a:r>
              <a:rPr lang="en-US" dirty="0" smtClean="0"/>
              <a:t>Can be passed to the </a:t>
            </a:r>
            <a:r>
              <a:rPr lang="en-US" dirty="0" err="1" smtClean="0"/>
              <a:t>ViewInteraction</a:t>
            </a:r>
            <a:r>
              <a:rPr lang="en-US" dirty="0" smtClean="0"/>
              <a:t>/</a:t>
            </a:r>
            <a:r>
              <a:rPr lang="en-US" dirty="0" err="1" smtClean="0"/>
              <a:t>DataInteraction.perform</a:t>
            </a:r>
            <a:r>
              <a:rPr lang="en-US" dirty="0" smtClean="0"/>
              <a:t>() method, such as click().</a:t>
            </a:r>
          </a:p>
          <a:p>
            <a:r>
              <a:rPr lang="en-US" dirty="0" err="1" smtClean="0"/>
              <a:t>ViewAssertions</a:t>
            </a:r>
            <a:endParaRPr lang="en-US" dirty="0"/>
          </a:p>
          <a:p>
            <a:pPr lvl="1"/>
            <a:r>
              <a:rPr lang="en-US" dirty="0" smtClean="0"/>
              <a:t>Can be passed the </a:t>
            </a:r>
            <a:r>
              <a:rPr lang="en-US" dirty="0" err="1" smtClean="0"/>
              <a:t>ViewInteraction</a:t>
            </a:r>
            <a:r>
              <a:rPr lang="en-US" dirty="0" smtClean="0"/>
              <a:t>/</a:t>
            </a:r>
            <a:r>
              <a:rPr lang="en-US" dirty="0" err="1" smtClean="0"/>
              <a:t>DataInteraction.check</a:t>
            </a:r>
            <a:r>
              <a:rPr lang="en-US" dirty="0" smtClean="0"/>
              <a:t>() method to verify view state. </a:t>
            </a:r>
          </a:p>
        </p:txBody>
      </p:sp>
    </p:spTree>
    <p:extLst>
      <p:ext uri="{BB962C8B-B14F-4D97-AF65-F5344CB8AC3E}">
        <p14:creationId xmlns:p14="http://schemas.microsoft.com/office/powerpoint/2010/main" val="955865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Espresso cheat sheet</a:t>
            </a:r>
            <a:endParaRPr lang="ru-RU" dirty="0"/>
          </a:p>
        </p:txBody>
      </p:sp>
      <p:pic>
        <p:nvPicPr>
          <p:cNvPr id="3074" name="Picture 2" descr="List of methods available for onView(), onData(), intended() and&#10;          intending()"/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625"/>
          <a:stretch/>
        </p:blipFill>
        <p:spPr bwMode="auto">
          <a:xfrm>
            <a:off x="838200" y="1690687"/>
            <a:ext cx="5408054" cy="1464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List of methods available for onView(), onData(), intended() and&#10;          intending()"/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0" t="19548" r="51448" b="42598"/>
          <a:stretch/>
        </p:blipFill>
        <p:spPr bwMode="auto">
          <a:xfrm>
            <a:off x="6645498" y="52485"/>
            <a:ext cx="5546502" cy="6906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349876" y="590055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 smtClean="0">
                <a:hlinkClick r:id="rId3"/>
              </a:rPr>
              <a:t>https://developer.android.com/training/testing/espresso/cheat-sheet</a:t>
            </a:r>
            <a:r>
              <a:rPr lang="en-US" dirty="0" smtClean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47958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Espresso cheat sheet</a:t>
            </a:r>
            <a:endParaRPr lang="ru-RU" dirty="0"/>
          </a:p>
        </p:txBody>
      </p:sp>
      <p:pic>
        <p:nvPicPr>
          <p:cNvPr id="3074" name="Picture 2" descr="List of methods available for onView(), onData(), intended() and&#10;          intending()"/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625"/>
          <a:stretch/>
        </p:blipFill>
        <p:spPr bwMode="auto">
          <a:xfrm>
            <a:off x="838200" y="1690687"/>
            <a:ext cx="5408054" cy="1464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List of methods available for onView(), onData(), intended() and&#10;          intending()"/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43" t="29571" r="7610" b="36202"/>
          <a:stretch/>
        </p:blipFill>
        <p:spPr bwMode="auto">
          <a:xfrm>
            <a:off x="6645498" y="52485"/>
            <a:ext cx="5331854" cy="6245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349876" y="590055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 smtClean="0">
                <a:hlinkClick r:id="rId3"/>
              </a:rPr>
              <a:t>https://developer.android.com/training/testing/espresso/cheat-sheet</a:t>
            </a:r>
            <a:r>
              <a:rPr lang="en-US" dirty="0" smtClean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54437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Espresso: </a:t>
            </a:r>
            <a:r>
              <a:rPr lang="ru-RU" dirty="0" smtClean="0"/>
              <a:t>синхронизация</a:t>
            </a:r>
            <a:endParaRPr lang="ru-RU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 rotWithShape="1">
          <a:blip r:embed="rId2"/>
          <a:srcRect l="11316" t="13392" r="38078" b="34221"/>
          <a:stretch/>
        </p:blipFill>
        <p:spPr>
          <a:xfrm>
            <a:off x="2354686" y="1918951"/>
            <a:ext cx="7482627" cy="467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475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Запуск компонента перед началом теста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JUnit4 Rule</a:t>
            </a:r>
          </a:p>
          <a:p>
            <a:pPr lvl="1"/>
            <a:r>
              <a:rPr lang="en-US" dirty="0" err="1" smtClean="0"/>
              <a:t>ActivityTestRule</a:t>
            </a:r>
            <a:endParaRPr lang="ru-RU" dirty="0" smtClean="0"/>
          </a:p>
          <a:p>
            <a:pPr lvl="1"/>
            <a:r>
              <a:rPr lang="en-US" dirty="0" err="1" smtClean="0"/>
              <a:t>IntentsTestRule</a:t>
            </a:r>
            <a:endParaRPr lang="ru-RU" dirty="0" smtClean="0"/>
          </a:p>
          <a:p>
            <a:pPr lvl="1"/>
            <a:endParaRPr lang="ru-RU" dirty="0" smtClean="0"/>
          </a:p>
          <a:p>
            <a:pPr lvl="1"/>
            <a:r>
              <a:rPr lang="en-US" dirty="0" err="1" smtClean="0"/>
              <a:t>ServiceTestRule</a:t>
            </a:r>
            <a:endParaRPr lang="en-US" dirty="0"/>
          </a:p>
          <a:p>
            <a:pPr lvl="1"/>
            <a:endParaRPr lang="ru-RU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398831" y="4625441"/>
            <a:ext cx="9954969" cy="120032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Rule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8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ActivityTestRule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MainActivity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mActivityRule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b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ActivityTestRule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&lt;&gt;(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MainActivity.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kumimoji="0" lang="ru-RU" altLang="ru-RU" sz="4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8233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Espresso</a:t>
            </a:r>
            <a:r>
              <a:rPr lang="ru-RU" dirty="0" smtClean="0"/>
              <a:t>: пример</a:t>
            </a:r>
            <a:endParaRPr lang="ru-RU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838200" y="3540575"/>
            <a:ext cx="9191851" cy="921445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-61893" tIns="-61893" rIns="-61893" bIns="-61893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000" b="0" i="0" u="none" strike="noStrike" cap="none" normalizeH="0" baseline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onView(withId(R.id.my_view))            </a:t>
            </a:r>
            <a:r>
              <a:rPr kumimoji="0" lang="ru-RU" altLang="ru-RU" sz="2000" b="0" i="0" u="none" strike="noStrike" cap="none" normalizeH="0" baseline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// withId(R.id.my_view) is a ViewMatcher</a:t>
            </a:r>
            <a:r>
              <a:rPr kumimoji="0" lang="ru-RU" altLang="ru-RU" sz="2000" b="0" i="0" u="none" strike="noStrike" cap="none" normalizeH="0" baseline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2000" b="0" i="0" u="none" strike="noStrike" cap="none" normalizeH="0" baseline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2000" b="0" i="0" u="none" strike="noStrike" cap="none" normalizeH="0" baseline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        .perform(click())               </a:t>
            </a:r>
            <a:r>
              <a:rPr kumimoji="0" lang="ru-RU" altLang="ru-RU" sz="2000" b="0" i="0" u="none" strike="noStrike" cap="none" normalizeH="0" baseline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// click() is a ViewAction</a:t>
            </a:r>
            <a:r>
              <a:rPr kumimoji="0" lang="ru-RU" altLang="ru-RU" sz="2000" b="0" i="0" u="none" strike="noStrike" cap="none" normalizeH="0" baseline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2000" b="0" i="0" u="none" strike="noStrike" cap="none" normalizeH="0" baseline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2000" b="0" i="0" u="none" strike="noStrike" cap="none" normalizeH="0" baseline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        .check(matches(isDisplayed())); </a:t>
            </a:r>
            <a:r>
              <a:rPr kumimoji="0" lang="ru-RU" altLang="ru-RU" sz="2000" b="0" i="0" u="none" strike="noStrike" cap="none" normalizeH="0" baseline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// matches(isDisplayed()) is a ViewAssertion</a:t>
            </a:r>
            <a:r>
              <a:rPr kumimoji="0" lang="ru-RU" altLang="ru-RU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u-RU" altLang="ru-RU" sz="4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585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Стандартные решения стандартных задач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https://developer.android.com/training/testing/espresso/recipes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2962146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Когда </a:t>
            </a:r>
            <a:r>
              <a:rPr lang="en-US" dirty="0" smtClean="0"/>
              <a:t>espresso </a:t>
            </a:r>
            <a:r>
              <a:rPr lang="ru-RU" dirty="0" smtClean="0"/>
              <a:t>недостаточно (</a:t>
            </a:r>
            <a:r>
              <a:rPr lang="en-US" dirty="0" smtClean="0"/>
              <a:t>UI</a:t>
            </a:r>
            <a:r>
              <a:rPr lang="ru-RU" dirty="0" smtClean="0"/>
              <a:t> </a:t>
            </a:r>
            <a:r>
              <a:rPr lang="en-US" dirty="0" err="1" smtClean="0"/>
              <a:t>Automator</a:t>
            </a:r>
            <a:r>
              <a:rPr lang="en-US" dirty="0" smtClean="0"/>
              <a:t>)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Нельзя написать тест, включающий взаимодействие со сторонними приложениями</a:t>
            </a:r>
          </a:p>
          <a:p>
            <a:pPr lvl="1"/>
            <a:r>
              <a:rPr lang="ru-RU" dirty="0" smtClean="0"/>
              <a:t>Как проверить, что иконка запускает правильную </a:t>
            </a:r>
            <a:r>
              <a:rPr lang="en-US" dirty="0" smtClean="0"/>
              <a:t>Activity?</a:t>
            </a:r>
          </a:p>
          <a:p>
            <a:pPr lvl="1"/>
            <a:r>
              <a:rPr lang="ru-RU" dirty="0" smtClean="0"/>
              <a:t>Как проверить взаимодействие с другим приложением (например, телефонной книгой)?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05890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</a:t>
            </a:r>
            <a:r>
              <a:rPr lang="en-US" dirty="0" err="1" smtClean="0"/>
              <a:t>Automator</a:t>
            </a:r>
            <a:r>
              <a:rPr lang="en-US" dirty="0" smtClean="0"/>
              <a:t>: </a:t>
            </a:r>
            <a:r>
              <a:rPr lang="ru-RU" dirty="0" smtClean="0"/>
              <a:t>обзор </a:t>
            </a:r>
            <a:r>
              <a:rPr lang="en-US" dirty="0" smtClean="0"/>
              <a:t>API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UiDevice</a:t>
            </a:r>
            <a:r>
              <a:rPr lang="en-US" dirty="0" smtClean="0"/>
              <a:t> </a:t>
            </a:r>
            <a:r>
              <a:rPr lang="en-US" dirty="0" smtClean="0"/>
              <a:t>class</a:t>
            </a:r>
            <a:r>
              <a:rPr lang="ru-RU" dirty="0" smtClean="0"/>
              <a:t>:</a:t>
            </a:r>
            <a:endParaRPr lang="ru-RU" dirty="0" smtClean="0"/>
          </a:p>
          <a:p>
            <a:pPr lvl="1"/>
            <a:r>
              <a:rPr lang="ru-RU" dirty="0" smtClean="0"/>
              <a:t>Поиск </a:t>
            </a:r>
            <a:r>
              <a:rPr lang="en-US" dirty="0" smtClean="0"/>
              <a:t>View.</a:t>
            </a:r>
            <a:endParaRPr lang="ru-RU" dirty="0" smtClean="0"/>
          </a:p>
          <a:p>
            <a:pPr lvl="1"/>
            <a:r>
              <a:rPr lang="ru-RU" dirty="0" smtClean="0"/>
              <a:t>Поворот устройства</a:t>
            </a:r>
            <a:r>
              <a:rPr lang="en-US" dirty="0" smtClean="0"/>
              <a:t>.</a:t>
            </a:r>
          </a:p>
          <a:p>
            <a:pPr lvl="1"/>
            <a:r>
              <a:rPr lang="ru-RU" dirty="0" smtClean="0"/>
              <a:t>Симуляция аппаратных кнопок (например, </a:t>
            </a:r>
            <a:r>
              <a:rPr lang="en-US" dirty="0" smtClean="0"/>
              <a:t>volume up</a:t>
            </a:r>
            <a:r>
              <a:rPr lang="ru-RU" dirty="0" smtClean="0"/>
              <a:t>, </a:t>
            </a:r>
            <a:r>
              <a:rPr lang="en-US" dirty="0" smtClean="0"/>
              <a:t>Back, Home, </a:t>
            </a:r>
            <a:r>
              <a:rPr lang="ru-RU" dirty="0" smtClean="0"/>
              <a:t>и</a:t>
            </a:r>
            <a:r>
              <a:rPr lang="en-US" dirty="0" smtClean="0"/>
              <a:t> Menu</a:t>
            </a:r>
            <a:r>
              <a:rPr lang="ru-RU" dirty="0" smtClean="0"/>
              <a:t>)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Open the notification shade.</a:t>
            </a:r>
          </a:p>
          <a:p>
            <a:pPr lvl="1"/>
            <a:r>
              <a:rPr lang="en-US" dirty="0" smtClean="0"/>
              <a:t>Take a screenshot of the current window.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5779190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</a:t>
            </a:r>
            <a:r>
              <a:rPr lang="en-US" dirty="0" err="1" smtClean="0"/>
              <a:t>Automator</a:t>
            </a:r>
            <a:r>
              <a:rPr lang="en-US" dirty="0" smtClean="0"/>
              <a:t>: </a:t>
            </a:r>
            <a:r>
              <a:rPr lang="ru-RU" dirty="0" smtClean="0"/>
              <a:t>обзор </a:t>
            </a:r>
            <a:r>
              <a:rPr lang="en-US" dirty="0" smtClean="0"/>
              <a:t>API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UiCollection</a:t>
            </a:r>
            <a:endParaRPr lang="ru-RU" dirty="0" smtClean="0"/>
          </a:p>
          <a:p>
            <a:pPr lvl="1"/>
            <a:r>
              <a:rPr lang="en-US" dirty="0" smtClean="0"/>
              <a:t>Enumerates a container's UI elements</a:t>
            </a:r>
            <a:endParaRPr lang="ru-RU" dirty="0" smtClean="0"/>
          </a:p>
          <a:p>
            <a:r>
              <a:rPr lang="en-US" dirty="0" err="1" smtClean="0"/>
              <a:t>UiObject</a:t>
            </a:r>
            <a:endParaRPr lang="ru-RU" dirty="0" smtClean="0"/>
          </a:p>
          <a:p>
            <a:pPr lvl="1"/>
            <a:r>
              <a:rPr lang="en-US" dirty="0" smtClean="0"/>
              <a:t>Represents a UI element that is visible on the device.</a:t>
            </a:r>
          </a:p>
          <a:p>
            <a:r>
              <a:rPr lang="en-US" dirty="0" err="1" smtClean="0"/>
              <a:t>UiScrollable</a:t>
            </a:r>
            <a:endParaRPr lang="ru-RU" dirty="0" smtClean="0"/>
          </a:p>
          <a:p>
            <a:pPr lvl="1"/>
            <a:r>
              <a:rPr lang="en-US" dirty="0" smtClean="0"/>
              <a:t>Provides support for searching for items in a scrollable UI container.</a:t>
            </a:r>
          </a:p>
          <a:p>
            <a:r>
              <a:rPr lang="en-US" dirty="0" err="1" smtClean="0"/>
              <a:t>UiSelector</a:t>
            </a:r>
            <a:endParaRPr lang="ru-RU" dirty="0" smtClean="0"/>
          </a:p>
          <a:p>
            <a:pPr lvl="1"/>
            <a:r>
              <a:rPr lang="en-US" dirty="0" smtClean="0"/>
              <a:t>Represents a query for one or more target UI elements on a device.</a:t>
            </a:r>
          </a:p>
          <a:p>
            <a:r>
              <a:rPr lang="en-US" dirty="0" smtClean="0"/>
              <a:t>Configurator</a:t>
            </a:r>
            <a:endParaRPr lang="ru-RU" dirty="0" smtClean="0"/>
          </a:p>
          <a:p>
            <a:pPr lvl="1"/>
            <a:r>
              <a:rPr lang="en-US" dirty="0" smtClean="0"/>
              <a:t>Allows you to set key parameters for running UI </a:t>
            </a:r>
            <a:r>
              <a:rPr lang="en-US" dirty="0" err="1" smtClean="0"/>
              <a:t>Automator</a:t>
            </a:r>
            <a:r>
              <a:rPr lang="en-US" dirty="0" smtClean="0"/>
              <a:t> tests.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08750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/>
              <a:t>В предыдущих лекциях...</a:t>
            </a:r>
            <a:endParaRPr lang="en-US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/>
        <p:txBody>
          <a:bodyPr rtlCol="0">
            <a:normAutofit lnSpcReduction="10000"/>
          </a:bodyPr>
          <a:lstStyle/>
          <a:p>
            <a:pPr>
              <a:defRPr/>
            </a:pPr>
            <a:r>
              <a:rPr lang="en-US" dirty="0"/>
              <a:t>Android Studio</a:t>
            </a:r>
          </a:p>
          <a:p>
            <a:pPr>
              <a:defRPr/>
            </a:pPr>
            <a:r>
              <a:rPr lang="en-US" dirty="0"/>
              <a:t>Android SDK</a:t>
            </a:r>
          </a:p>
          <a:p>
            <a:pPr lvl="1">
              <a:buFont typeface="Arial" pitchFamily="34" charset="0"/>
              <a:buChar char="–"/>
              <a:defRPr/>
            </a:pPr>
            <a:r>
              <a:rPr lang="en-US" dirty="0">
                <a:hlinkClick r:id="rId2"/>
              </a:rPr>
              <a:t>http://developer.android.com/sdk/index.html</a:t>
            </a:r>
            <a:endParaRPr lang="en-US" dirty="0"/>
          </a:p>
          <a:p>
            <a:pPr>
              <a:defRPr/>
            </a:pPr>
            <a:r>
              <a:rPr lang="en-US" dirty="0"/>
              <a:t>Eclipse IDE for Mobile Developers</a:t>
            </a:r>
          </a:p>
          <a:p>
            <a:pPr lvl="1">
              <a:buFont typeface="Arial" pitchFamily="34" charset="0"/>
              <a:buChar char="–"/>
              <a:defRPr/>
            </a:pPr>
            <a:r>
              <a:rPr lang="en-US" dirty="0">
                <a:hlinkClick r:id="rId3"/>
              </a:rPr>
              <a:t>http://eclipse.org/mobile/</a:t>
            </a:r>
            <a:r>
              <a:rPr lang="en-US" dirty="0"/>
              <a:t> </a:t>
            </a:r>
          </a:p>
          <a:p>
            <a:pPr>
              <a:defRPr/>
            </a:pPr>
            <a:r>
              <a:rPr lang="en-US" dirty="0"/>
              <a:t>ADT </a:t>
            </a:r>
            <a:r>
              <a:rPr lang="en-US" dirty="0" err="1"/>
              <a:t>Plugin</a:t>
            </a:r>
            <a:r>
              <a:rPr lang="en-US" dirty="0"/>
              <a:t> </a:t>
            </a:r>
            <a:r>
              <a:rPr lang="ru-RU" dirty="0"/>
              <a:t>для </a:t>
            </a:r>
            <a:r>
              <a:rPr lang="en-US" dirty="0"/>
              <a:t>Eclipse</a:t>
            </a:r>
          </a:p>
          <a:p>
            <a:pPr lvl="1">
              <a:buFont typeface="Arial" pitchFamily="34" charset="0"/>
              <a:buChar char="–"/>
              <a:defRPr/>
            </a:pPr>
            <a:r>
              <a:rPr lang="en-US" dirty="0">
                <a:hlinkClick r:id="rId4"/>
              </a:rPr>
              <a:t>https://dl-ssl.google.com/android/eclipse/</a:t>
            </a:r>
            <a:r>
              <a:rPr lang="en-US" dirty="0"/>
              <a:t> </a:t>
            </a:r>
          </a:p>
          <a:p>
            <a:pPr>
              <a:defRPr/>
            </a:pPr>
            <a:r>
              <a:rPr lang="en-US" dirty="0"/>
              <a:t>Java SE Development Kit 7</a:t>
            </a:r>
          </a:p>
          <a:p>
            <a:pPr lvl="1">
              <a:buFont typeface="Arial" pitchFamily="34" charset="0"/>
              <a:buChar char="–"/>
              <a:defRPr/>
            </a:pPr>
            <a:r>
              <a:rPr lang="en-US" dirty="0">
                <a:hlinkClick r:id="rId5"/>
              </a:rPr>
              <a:t>http://www.oracle.com/technetwork/java/javase/downloads/jdk7-downloads-1880260.html</a:t>
            </a:r>
            <a:r>
              <a:rPr lang="en-US" dirty="0"/>
              <a:t> 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ru-RU">
                <a:solidFill>
                  <a:prstClr val="black">
                    <a:tint val="75000"/>
                  </a:prstClr>
                </a:solidFill>
              </a:rPr>
              <a:t>08.11.2018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707B74B-01B3-43C9-9D57-CA33AEC366A3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Creative Commons Attribution-ShareAlike 3.0</a:t>
            </a:r>
          </a:p>
        </p:txBody>
      </p:sp>
    </p:spTree>
    <p:extLst>
      <p:ext uri="{BB962C8B-B14F-4D97-AF65-F5344CB8AC3E}">
        <p14:creationId xmlns:p14="http://schemas.microsoft.com/office/powerpoint/2010/main" val="2902673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 </a:t>
            </a:r>
            <a:r>
              <a:rPr lang="en-US" dirty="0" err="1" smtClean="0"/>
              <a:t>Automator</a:t>
            </a:r>
            <a:r>
              <a:rPr lang="en-US" dirty="0" smtClean="0"/>
              <a:t>: </a:t>
            </a:r>
            <a:r>
              <a:rPr lang="ru-RU" dirty="0" smtClean="0"/>
              <a:t>поиск </a:t>
            </a:r>
            <a:r>
              <a:rPr lang="en-US" dirty="0" smtClean="0"/>
              <a:t>View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altLang="ru-RU" dirty="0" err="1">
                <a:solidFill>
                  <a:srgbClr val="37474F"/>
                </a:solidFill>
                <a:latin typeface="Roboto Mono"/>
              </a:rPr>
              <a:t>mDevice</a:t>
            </a:r>
            <a:r>
              <a:rPr lang="ru-RU" altLang="ru-RU" dirty="0">
                <a:solidFill>
                  <a:srgbClr val="37474F"/>
                </a:solidFill>
                <a:latin typeface="Roboto Mono"/>
              </a:rPr>
              <a:t> = </a:t>
            </a:r>
            <a:r>
              <a:rPr lang="ru-RU" altLang="ru-RU" dirty="0" err="1">
                <a:solidFill>
                  <a:srgbClr val="9C27B0"/>
                </a:solidFill>
                <a:latin typeface="Roboto Mono"/>
              </a:rPr>
              <a:t>UiDevice</a:t>
            </a:r>
            <a:r>
              <a:rPr lang="ru-RU" altLang="ru-RU" dirty="0" err="1">
                <a:solidFill>
                  <a:srgbClr val="37474F"/>
                </a:solidFill>
                <a:latin typeface="Roboto Mono"/>
              </a:rPr>
              <a:t>.getInstance</a:t>
            </a:r>
            <a:r>
              <a:rPr lang="ru-RU" altLang="ru-RU" dirty="0">
                <a:solidFill>
                  <a:srgbClr val="37474F"/>
                </a:solidFill>
                <a:latin typeface="Roboto Mono"/>
              </a:rPr>
              <a:t>(</a:t>
            </a:r>
            <a:r>
              <a:rPr lang="ru-RU" altLang="ru-RU" dirty="0" err="1">
                <a:solidFill>
                  <a:srgbClr val="37474F"/>
                </a:solidFill>
                <a:latin typeface="Roboto Mono"/>
              </a:rPr>
              <a:t>getInstrumentation</a:t>
            </a:r>
            <a:r>
              <a:rPr lang="ru-RU" altLang="ru-RU" dirty="0" smtClean="0">
                <a:solidFill>
                  <a:srgbClr val="37474F"/>
                </a:solidFill>
                <a:latin typeface="Roboto Mono"/>
              </a:rPr>
              <a:t>());</a:t>
            </a:r>
            <a:endParaRPr lang="en-US" altLang="ru-RU" dirty="0" smtClean="0">
              <a:solidFill>
                <a:srgbClr val="37474F"/>
              </a:solidFill>
              <a:latin typeface="Roboto Mono"/>
            </a:endParaRPr>
          </a:p>
          <a:p>
            <a:pPr marL="0" indent="0">
              <a:buNone/>
            </a:pPr>
            <a:r>
              <a:rPr lang="ru-RU" altLang="ru-RU" dirty="0" err="1">
                <a:solidFill>
                  <a:srgbClr val="9C27B0"/>
                </a:solidFill>
                <a:latin typeface="Roboto Mono"/>
              </a:rPr>
              <a:t>UiObject</a:t>
            </a:r>
            <a:r>
              <a:rPr lang="ru-RU" altLang="ru-RU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ru-RU" altLang="ru-RU" dirty="0" err="1">
                <a:solidFill>
                  <a:srgbClr val="37474F"/>
                </a:solidFill>
                <a:latin typeface="Roboto Mono"/>
              </a:rPr>
              <a:t>allAppsButton</a:t>
            </a:r>
            <a:r>
              <a:rPr lang="ru-RU" altLang="ru-RU" dirty="0">
                <a:solidFill>
                  <a:srgbClr val="37474F"/>
                </a:solidFill>
                <a:latin typeface="Roboto Mono"/>
              </a:rPr>
              <a:t> = </a:t>
            </a:r>
            <a:r>
              <a:rPr lang="ru-RU" altLang="ru-RU" dirty="0" err="1">
                <a:solidFill>
                  <a:srgbClr val="37474F"/>
                </a:solidFill>
                <a:latin typeface="Roboto Mono"/>
              </a:rPr>
              <a:t>mDevice</a:t>
            </a:r>
            <a:r>
              <a:rPr lang="ru-RU" altLang="ru-RU" dirty="0">
                <a:solidFill>
                  <a:srgbClr val="37474F"/>
                </a:solidFill>
                <a:latin typeface="Roboto Mono"/>
              </a:rPr>
              <a:t/>
            </a:r>
            <a:br>
              <a:rPr lang="ru-RU" altLang="ru-RU" dirty="0">
                <a:solidFill>
                  <a:srgbClr val="37474F"/>
                </a:solidFill>
                <a:latin typeface="Roboto Mono"/>
              </a:rPr>
            </a:br>
            <a:r>
              <a:rPr lang="ru-RU" altLang="ru-RU" dirty="0">
                <a:solidFill>
                  <a:srgbClr val="37474F"/>
                </a:solidFill>
                <a:latin typeface="Roboto Mono"/>
              </a:rPr>
              <a:t>        .</a:t>
            </a:r>
            <a:r>
              <a:rPr lang="ru-RU" altLang="ru-RU" dirty="0" err="1">
                <a:solidFill>
                  <a:srgbClr val="37474F"/>
                </a:solidFill>
                <a:latin typeface="Roboto Mono"/>
              </a:rPr>
              <a:t>findObject</a:t>
            </a:r>
            <a:r>
              <a:rPr lang="ru-RU" altLang="ru-RU" dirty="0">
                <a:solidFill>
                  <a:srgbClr val="37474F"/>
                </a:solidFill>
                <a:latin typeface="Roboto Mono"/>
              </a:rPr>
              <a:t>(</a:t>
            </a:r>
            <a:r>
              <a:rPr lang="ru-RU" altLang="ru-RU" dirty="0" err="1">
                <a:solidFill>
                  <a:srgbClr val="3B78E7"/>
                </a:solidFill>
                <a:latin typeface="Roboto Mono"/>
              </a:rPr>
              <a:t>new</a:t>
            </a:r>
            <a:r>
              <a:rPr lang="ru-RU" altLang="ru-RU" dirty="0">
                <a:solidFill>
                  <a:srgbClr val="37474F"/>
                </a:solidFill>
                <a:latin typeface="Roboto Mono"/>
              </a:rPr>
              <a:t> </a:t>
            </a:r>
            <a:r>
              <a:rPr lang="ru-RU" altLang="ru-RU" dirty="0" err="1">
                <a:solidFill>
                  <a:srgbClr val="9C27B0"/>
                </a:solidFill>
                <a:latin typeface="Roboto Mono"/>
              </a:rPr>
              <a:t>UiSelector</a:t>
            </a:r>
            <a:r>
              <a:rPr lang="ru-RU" altLang="ru-RU" dirty="0">
                <a:solidFill>
                  <a:srgbClr val="37474F"/>
                </a:solidFill>
                <a:latin typeface="Roboto Mono"/>
              </a:rPr>
              <a:t>().</a:t>
            </a:r>
            <a:r>
              <a:rPr lang="ru-RU" altLang="ru-RU" dirty="0" err="1">
                <a:solidFill>
                  <a:srgbClr val="37474F"/>
                </a:solidFill>
                <a:latin typeface="Roboto Mono"/>
              </a:rPr>
              <a:t>description</a:t>
            </a:r>
            <a:r>
              <a:rPr lang="ru-RU" altLang="ru-RU" dirty="0">
                <a:solidFill>
                  <a:srgbClr val="37474F"/>
                </a:solidFill>
                <a:latin typeface="Roboto Mono"/>
              </a:rPr>
              <a:t>(</a:t>
            </a:r>
            <a:r>
              <a:rPr lang="ru-RU" altLang="ru-RU" dirty="0">
                <a:solidFill>
                  <a:srgbClr val="0D904F"/>
                </a:solidFill>
                <a:latin typeface="Roboto Mono"/>
              </a:rPr>
              <a:t>"</a:t>
            </a:r>
            <a:r>
              <a:rPr lang="ru-RU" altLang="ru-RU" dirty="0" err="1">
                <a:solidFill>
                  <a:srgbClr val="0D904F"/>
                </a:solidFill>
                <a:latin typeface="Roboto Mono"/>
              </a:rPr>
              <a:t>Apps</a:t>
            </a:r>
            <a:r>
              <a:rPr lang="ru-RU" altLang="ru-RU" dirty="0">
                <a:solidFill>
                  <a:srgbClr val="0D904F"/>
                </a:solidFill>
                <a:latin typeface="Roboto Mono"/>
              </a:rPr>
              <a:t>"</a:t>
            </a:r>
            <a:r>
              <a:rPr lang="ru-RU" altLang="ru-RU" dirty="0">
                <a:solidFill>
                  <a:srgbClr val="37474F"/>
                </a:solidFill>
                <a:latin typeface="Roboto Mono"/>
              </a:rPr>
              <a:t>));</a:t>
            </a:r>
            <a:br>
              <a:rPr lang="ru-RU" altLang="ru-RU" dirty="0">
                <a:solidFill>
                  <a:srgbClr val="37474F"/>
                </a:solidFill>
                <a:latin typeface="Roboto Mono"/>
              </a:rPr>
            </a:br>
            <a:endParaRPr lang="en-US" altLang="ru-RU" dirty="0" smtClean="0">
              <a:solidFill>
                <a:srgbClr val="37474F"/>
              </a:solidFill>
              <a:latin typeface="Roboto Mono"/>
            </a:endParaRPr>
          </a:p>
          <a:p>
            <a:pPr marL="0" indent="0">
              <a:buNone/>
            </a:pPr>
            <a:endParaRPr lang="en-US" altLang="ru-RU" dirty="0">
              <a:solidFill>
                <a:srgbClr val="37474F"/>
              </a:solidFill>
              <a:latin typeface="Roboto Mono"/>
            </a:endParaRPr>
          </a:p>
          <a:p>
            <a:pPr marL="0" indent="0">
              <a:buNone/>
            </a:pPr>
            <a:endParaRPr lang="en-US" altLang="ru-RU" dirty="0" smtClean="0">
              <a:solidFill>
                <a:srgbClr val="37474F"/>
              </a:solidFill>
              <a:latin typeface="Roboto Mono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681869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</a:t>
            </a:r>
            <a:r>
              <a:rPr lang="en-US" dirty="0" err="1" smtClean="0"/>
              <a:t>Automator</a:t>
            </a:r>
            <a:r>
              <a:rPr lang="en-US" dirty="0" smtClean="0"/>
              <a:t>: </a:t>
            </a:r>
            <a:r>
              <a:rPr lang="ru-RU" dirty="0" smtClean="0"/>
              <a:t>пример</a:t>
            </a:r>
            <a:endParaRPr lang="ru-RU" dirty="0"/>
          </a:p>
        </p:txBody>
      </p:sp>
      <p:sp>
        <p:nvSpPr>
          <p:cNvPr id="7" name="Rectangle 4"/>
          <p:cNvSpPr>
            <a:spLocks noGrp="1" noChangeArrowheads="1"/>
          </p:cNvSpPr>
          <p:nvPr>
            <p:ph idx="1"/>
          </p:nvPr>
        </p:nvSpPr>
        <p:spPr bwMode="auto">
          <a:xfrm>
            <a:off x="1794321" y="2207287"/>
            <a:ext cx="8603357" cy="3691435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-61893" tIns="-61893" rIns="-61893" bIns="-61893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mDevice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 =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9C27B0"/>
                </a:solidFill>
                <a:effectLst/>
                <a:latin typeface="Roboto Mono"/>
              </a:rPr>
              <a:t>UiDevice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.getInstance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(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getInstrumentation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());</a:t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mDevice.pressHome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();</a:t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//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Bring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up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the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default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launcher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by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searching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for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a UI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component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//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that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matches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the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content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description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for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the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launcher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button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.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9C27B0"/>
                </a:solidFill>
                <a:effectLst/>
                <a:latin typeface="Roboto Mono"/>
              </a:rPr>
              <a:t>UiObject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allAppsButton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 =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mDevice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        .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findObject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(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3B78E7"/>
                </a:solidFill>
                <a:effectLst/>
                <a:latin typeface="Roboto Mono"/>
              </a:rPr>
              <a:t>new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9C27B0"/>
                </a:solidFill>
                <a:effectLst/>
                <a:latin typeface="Roboto Mono"/>
              </a:rPr>
              <a:t>UiSelector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().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description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(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D904F"/>
                </a:solidFill>
                <a:effectLst/>
                <a:latin typeface="Roboto Mono"/>
              </a:rPr>
              <a:t>"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D904F"/>
                </a:solidFill>
                <a:effectLst/>
                <a:latin typeface="Roboto Mono"/>
              </a:rPr>
              <a:t>Apps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D904F"/>
                </a:solidFill>
                <a:effectLst/>
                <a:latin typeface="Roboto Mono"/>
              </a:rPr>
              <a:t>"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));</a:t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//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Perform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a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click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on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the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button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to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load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the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launcher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D81B60"/>
                </a:solidFill>
                <a:effectLst/>
                <a:latin typeface="Roboto Mono"/>
              </a:rPr>
              <a:t>.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/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</a:b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allAppsButton.clickAndWaitForNewWindow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37474F"/>
                </a:solidFill>
                <a:effectLst/>
                <a:latin typeface="Roboto Mono"/>
              </a:rPr>
              <a:t>();</a:t>
            </a:r>
            <a:r>
              <a:rPr kumimoji="0" lang="ru-RU" altLang="ru-RU" sz="3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ru-RU" altLang="ru-RU" sz="4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0990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ru-RU" dirty="0"/>
              <a:t>В предыдущих лекциях...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>
              <a:defRPr/>
            </a:pPr>
            <a:r>
              <a:rPr lang="en-US" dirty="0"/>
              <a:t>Activities</a:t>
            </a:r>
          </a:p>
          <a:p>
            <a:pPr>
              <a:defRPr/>
            </a:pPr>
            <a:r>
              <a:rPr lang="en-US" dirty="0"/>
              <a:t>Services</a:t>
            </a:r>
          </a:p>
          <a:p>
            <a:pPr>
              <a:defRPr/>
            </a:pPr>
            <a:r>
              <a:rPr lang="en-US" dirty="0"/>
              <a:t>Content Providers</a:t>
            </a:r>
          </a:p>
          <a:p>
            <a:pPr>
              <a:defRPr/>
            </a:pPr>
            <a:r>
              <a:rPr lang="en-US" dirty="0"/>
              <a:t>Broadcast Receivers</a:t>
            </a:r>
          </a:p>
          <a:p>
            <a:pPr>
              <a:defRPr/>
            </a:pPr>
            <a:r>
              <a:rPr lang="en-US" dirty="0"/>
              <a:t>Intents</a:t>
            </a:r>
          </a:p>
          <a:p>
            <a:pPr>
              <a:defRPr/>
            </a:pPr>
            <a:endParaRPr lang="en-US" dirty="0"/>
          </a:p>
          <a:p>
            <a:pPr>
              <a:buNone/>
              <a:defRPr/>
            </a:pPr>
            <a:r>
              <a:rPr lang="en-US" dirty="0"/>
              <a:t>As a developer we need only to call and extend these already defined classes to use in our application. 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5BBB6DC-B2EF-4352-9832-6BBE926D0EDA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Creative Commons Attribution-ShareAlike 3.0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ru-RU">
                <a:solidFill>
                  <a:prstClr val="black">
                    <a:tint val="75000"/>
                  </a:prstClr>
                </a:solidFill>
              </a:rPr>
              <a:t>08.11.2018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864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предыдущих лекциях...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ru-RU">
                <a:solidFill>
                  <a:prstClr val="black">
                    <a:tint val="75000"/>
                  </a:prstClr>
                </a:solidFill>
              </a:rPr>
              <a:t>08.11.2018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Creative Commons Attribution-ShareAlike 3.0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28BE17-4F82-4870-8BB6-0DCBD39DB5C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1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3579814" y="1600201"/>
            <a:ext cx="5032375" cy="4525963"/>
          </a:xfrm>
        </p:spPr>
      </p:pic>
    </p:spTree>
    <p:extLst>
      <p:ext uri="{BB962C8B-B14F-4D97-AF65-F5344CB8AC3E}">
        <p14:creationId xmlns:p14="http://schemas.microsoft.com/office/powerpoint/2010/main" val="2403653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предыдущих лекциях...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ru-RU"/>
              <a:t>.</a:t>
            </a:r>
            <a:r>
              <a:rPr lang="en-US"/>
              <a:t>/animator</a:t>
            </a:r>
            <a:r>
              <a:rPr lang="ru-RU"/>
              <a:t>/*</a:t>
            </a:r>
          </a:p>
          <a:p>
            <a:r>
              <a:rPr lang="ru-RU"/>
              <a:t>./</a:t>
            </a:r>
            <a:r>
              <a:rPr lang="en-US"/>
              <a:t>anim</a:t>
            </a:r>
            <a:r>
              <a:rPr lang="ru-RU"/>
              <a:t>/*</a:t>
            </a:r>
            <a:endParaRPr lang="en-US"/>
          </a:p>
          <a:p>
            <a:r>
              <a:rPr lang="en-US"/>
              <a:t>./xml/*</a:t>
            </a:r>
          </a:p>
          <a:p>
            <a:r>
              <a:rPr lang="en-US"/>
              <a:t>./drawable/*</a:t>
            </a:r>
          </a:p>
          <a:p>
            <a:pPr lvl="1"/>
            <a:r>
              <a:rPr lang="en-US"/>
              <a:t>Bitmap files (png, 9.png, jpg, gif)</a:t>
            </a:r>
          </a:p>
          <a:p>
            <a:pPr lvl="1"/>
            <a:r>
              <a:rPr lang="en-US"/>
              <a:t>State lists</a:t>
            </a:r>
          </a:p>
          <a:p>
            <a:pPr lvl="1"/>
            <a:r>
              <a:rPr lang="en-US"/>
              <a:t>Shapes</a:t>
            </a:r>
          </a:p>
          <a:p>
            <a:pPr lvl="1"/>
            <a:r>
              <a:rPr lang="en-US"/>
              <a:t>Other drawables</a:t>
            </a:r>
          </a:p>
          <a:p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./layout/*</a:t>
            </a:r>
          </a:p>
          <a:p>
            <a:r>
              <a:rPr lang="en-US" dirty="0"/>
              <a:t>./menu/*</a:t>
            </a:r>
          </a:p>
          <a:p>
            <a:r>
              <a:rPr lang="en-US" dirty="0"/>
              <a:t>./raw/*</a:t>
            </a:r>
          </a:p>
          <a:p>
            <a:r>
              <a:rPr lang="en-US" dirty="0"/>
              <a:t>./values/*</a:t>
            </a:r>
          </a:p>
          <a:p>
            <a:pPr lvl="1"/>
            <a:r>
              <a:rPr lang="en-US" dirty="0"/>
              <a:t>arrays.xml</a:t>
            </a:r>
          </a:p>
          <a:p>
            <a:pPr lvl="1"/>
            <a:r>
              <a:rPr lang="en-US" dirty="0"/>
              <a:t>colors.xml</a:t>
            </a:r>
          </a:p>
          <a:p>
            <a:pPr lvl="1"/>
            <a:r>
              <a:rPr lang="en-US" dirty="0"/>
              <a:t>dimens.xml</a:t>
            </a:r>
          </a:p>
          <a:p>
            <a:pPr lvl="1"/>
            <a:r>
              <a:rPr lang="en-US" dirty="0"/>
              <a:t>strings.xml</a:t>
            </a:r>
          </a:p>
          <a:p>
            <a:pPr lvl="1"/>
            <a:r>
              <a:rPr lang="en-US" dirty="0"/>
              <a:t>styles.xml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>
                <a:solidFill>
                  <a:prstClr val="black">
                    <a:tint val="75000"/>
                  </a:prstClr>
                </a:solidFill>
              </a:rPr>
              <a:t>08.11.2018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Creative Commons Attribution-ShareAlike 3.0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A7B5F-CD2A-4DC9-AA8C-2CE5526ACD3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08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предыдущих лекциях...</a:t>
            </a:r>
            <a:endParaRPr lang="en-US" dirty="0"/>
          </a:p>
        </p:txBody>
      </p:sp>
      <p:sp>
        <p:nvSpPr>
          <p:cNvPr id="13315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&lt;</a:t>
            </a:r>
            <a:r>
              <a:rPr lang="en-US" i="1" dirty="0" err="1"/>
              <a:t>resources_name</a:t>
            </a:r>
            <a:r>
              <a:rPr lang="en-US" i="1" dirty="0"/>
              <a:t>&gt;</a:t>
            </a:r>
            <a:r>
              <a:rPr lang="en-US" dirty="0"/>
              <a:t>-</a:t>
            </a:r>
            <a:r>
              <a:rPr lang="en-US" i="1" dirty="0"/>
              <a:t>&lt;</a:t>
            </a:r>
            <a:r>
              <a:rPr lang="en-US" i="1" dirty="0" err="1">
                <a:solidFill>
                  <a:srgbClr val="00B050"/>
                </a:solidFill>
              </a:rPr>
              <a:t>config_qualifier</a:t>
            </a:r>
            <a:r>
              <a:rPr lang="en-US" i="1" dirty="0"/>
              <a:t>&gt;</a:t>
            </a:r>
            <a:endParaRPr lang="ru-RU" i="1" dirty="0"/>
          </a:p>
          <a:p>
            <a:pPr lvl="1"/>
            <a:r>
              <a:rPr lang="en-US" i="1" dirty="0" err="1"/>
              <a:t>resources_name</a:t>
            </a:r>
            <a:r>
              <a:rPr lang="ru-RU" i="1" dirty="0"/>
              <a:t> </a:t>
            </a:r>
            <a:r>
              <a:rPr lang="en-US" i="1" dirty="0"/>
              <a:t>:= </a:t>
            </a:r>
            <a:r>
              <a:rPr lang="en-US" i="1" dirty="0" err="1"/>
              <a:t>anim</a:t>
            </a:r>
            <a:r>
              <a:rPr lang="en-US" i="1" dirty="0"/>
              <a:t>, </a:t>
            </a:r>
            <a:r>
              <a:rPr lang="en-US" i="1" dirty="0" err="1"/>
              <a:t>drawable</a:t>
            </a:r>
            <a:r>
              <a:rPr lang="en-US" i="1" dirty="0"/>
              <a:t>, layout, menu, raw, value, xml</a:t>
            </a:r>
          </a:p>
          <a:p>
            <a:pPr lvl="1"/>
            <a:r>
              <a:rPr lang="en-US" i="1" dirty="0" err="1">
                <a:solidFill>
                  <a:srgbClr val="00B050"/>
                </a:solidFill>
              </a:rPr>
              <a:t>config_qualifier</a:t>
            </a:r>
            <a:r>
              <a:rPr lang="en-US" i="1" dirty="0"/>
              <a:t> := </a:t>
            </a:r>
            <a:r>
              <a:rPr lang="en-US" i="1" dirty="0">
                <a:solidFill>
                  <a:srgbClr val="00B050"/>
                </a:solidFill>
              </a:rPr>
              <a:t>qualifier1</a:t>
            </a:r>
            <a:r>
              <a:rPr lang="en-US" i="1" dirty="0"/>
              <a:t>[-</a:t>
            </a:r>
            <a:r>
              <a:rPr lang="en-US" i="1" dirty="0">
                <a:solidFill>
                  <a:srgbClr val="00B050"/>
                </a:solidFill>
              </a:rPr>
              <a:t>qualifier2</a:t>
            </a:r>
            <a:r>
              <a:rPr lang="en-US" i="1" dirty="0"/>
              <a:t>[…]]</a:t>
            </a:r>
          </a:p>
          <a:p>
            <a:pPr lvl="1"/>
            <a:endParaRPr lang="en-US" i="1" dirty="0"/>
          </a:p>
          <a:p>
            <a:r>
              <a:rPr lang="ru-RU" dirty="0"/>
              <a:t>Примеры:</a:t>
            </a:r>
          </a:p>
          <a:p>
            <a:pPr lvl="1"/>
            <a:r>
              <a:rPr lang="en-US" dirty="0" err="1"/>
              <a:t>drawable-ldpi</a:t>
            </a:r>
            <a:endParaRPr lang="ru-RU" dirty="0"/>
          </a:p>
          <a:p>
            <a:pPr lvl="1"/>
            <a:r>
              <a:rPr lang="en-US" dirty="0"/>
              <a:t>drawable-en-notouch-12key</a:t>
            </a:r>
            <a:endParaRPr lang="ru-RU" dirty="0"/>
          </a:p>
          <a:p>
            <a:pPr lvl="1"/>
            <a:r>
              <a:rPr lang="en-US" dirty="0"/>
              <a:t>values-land-mdpi-v11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ru-RU">
                <a:solidFill>
                  <a:prstClr val="black">
                    <a:tint val="75000"/>
                  </a:prstClr>
                </a:solidFill>
              </a:rPr>
              <a:t>08.11.2018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Creative Commons Attribution-ShareAlike 3.0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315BFD0-836C-469E-B62C-E4D1F087ED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3492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ru-RU">
                <a:solidFill>
                  <a:prstClr val="black">
                    <a:tint val="75000"/>
                  </a:prstClr>
                </a:solidFill>
              </a:rPr>
              <a:t>08.11.2018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Creative Commons Attribution-ShareAlike 3.0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AD8C78-45F6-4014-82E2-E69C3126254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7" descr="res-selection-flowchar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104162" y="476673"/>
            <a:ext cx="4584127" cy="585396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775520" y="5013177"/>
            <a:ext cx="241176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http://developer.android.com/guide/topics/resources/providing-resources.html</a:t>
            </a:r>
          </a:p>
        </p:txBody>
      </p:sp>
    </p:spTree>
    <p:extLst>
      <p:ext uri="{BB962C8B-B14F-4D97-AF65-F5344CB8AC3E}">
        <p14:creationId xmlns:p14="http://schemas.microsoft.com/office/powerpoint/2010/main" val="3044761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842</Words>
  <Application>Microsoft Office PowerPoint</Application>
  <PresentationFormat>Widescreen</PresentationFormat>
  <Paragraphs>249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Arial</vt:lpstr>
      <vt:lpstr>Calibri</vt:lpstr>
      <vt:lpstr>Calibri Light</vt:lpstr>
      <vt:lpstr>Courier New</vt:lpstr>
      <vt:lpstr>Roboto Mono</vt:lpstr>
      <vt:lpstr>Office Theme</vt:lpstr>
      <vt:lpstr>Проектирование мобильных приложений</vt:lpstr>
      <vt:lpstr>PowerPoint Presentation</vt:lpstr>
      <vt:lpstr>В предыдущих лекциях...</vt:lpstr>
      <vt:lpstr>В предыдущих лекциях...</vt:lpstr>
      <vt:lpstr>В предыдущих лекциях...</vt:lpstr>
      <vt:lpstr>В предыдущих лекциях...</vt:lpstr>
      <vt:lpstr>В предыдущих лекциях...</vt:lpstr>
      <vt:lpstr>В предыдущих лекциях...</vt:lpstr>
      <vt:lpstr>PowerPoint Presentation</vt:lpstr>
      <vt:lpstr>В предыдущих лекциях...</vt:lpstr>
      <vt:lpstr>PowerPoint Presentation</vt:lpstr>
      <vt:lpstr>В предыдущих лекциях...</vt:lpstr>
      <vt:lpstr>В предыдущих лекциях...</vt:lpstr>
      <vt:lpstr>В предыдущих лекциях...</vt:lpstr>
      <vt:lpstr>В предыдущих лекциях...</vt:lpstr>
      <vt:lpstr>В предыдущих лекциях...</vt:lpstr>
      <vt:lpstr>В предыдущих лекциях...</vt:lpstr>
      <vt:lpstr>Тестирование Андроид приложений</vt:lpstr>
      <vt:lpstr>Testing workflow (according to Google, TDD)</vt:lpstr>
      <vt:lpstr>Основные типы тестов Андроид приложения</vt:lpstr>
      <vt:lpstr>Test pyramid</vt:lpstr>
      <vt:lpstr>JUnit4 (напоминание)</vt:lpstr>
      <vt:lpstr>Когда Mockito недостаточно (Robolectric)</vt:lpstr>
      <vt:lpstr>Robolectric: начало работы</vt:lpstr>
      <vt:lpstr>Локальные тесты: резюме</vt:lpstr>
      <vt:lpstr>Инструментальные тесты: архитектура</vt:lpstr>
      <vt:lpstr>Инструментальный класc</vt:lpstr>
      <vt:lpstr>Запуск инструментального теста</vt:lpstr>
      <vt:lpstr>Инструментальные UI тесты: espresso</vt:lpstr>
      <vt:lpstr>Espresso: основные классы</vt:lpstr>
      <vt:lpstr>Espresso cheat sheet</vt:lpstr>
      <vt:lpstr>Espresso cheat sheet</vt:lpstr>
      <vt:lpstr>Espresso: синхронизация</vt:lpstr>
      <vt:lpstr>Запуск компонента перед началом теста</vt:lpstr>
      <vt:lpstr>Espresso: пример</vt:lpstr>
      <vt:lpstr>Стандартные решения стандартных задач</vt:lpstr>
      <vt:lpstr>Когда espresso недостаточно (UI Automator)</vt:lpstr>
      <vt:lpstr>UI Automator: обзор API</vt:lpstr>
      <vt:lpstr>UI Automator: обзор API</vt:lpstr>
      <vt:lpstr>UI Automator: поиск View</vt:lpstr>
      <vt:lpstr>UI Automator: пример</vt:lpstr>
    </vt:vector>
  </TitlesOfParts>
  <Company>T-Systems RUS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Kuznetcov Andrei</dc:creator>
  <cp:lastModifiedBy>Kuznetcov Andrei</cp:lastModifiedBy>
  <cp:revision>28</cp:revision>
  <dcterms:created xsi:type="dcterms:W3CDTF">2018-11-21T21:43:21Z</dcterms:created>
  <dcterms:modified xsi:type="dcterms:W3CDTF">2018-11-28T21:34:47Z</dcterms:modified>
</cp:coreProperties>
</file>

<file path=docProps/thumbnail.jpeg>
</file>